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8" r:id="rId2"/>
    <p:sldId id="259" r:id="rId3"/>
    <p:sldId id="268" r:id="rId4"/>
    <p:sldId id="264" r:id="rId5"/>
    <p:sldId id="266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62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20.3.2024</a:t>
            </a:fld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385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20.3.2024</a:t>
            </a:fld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548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20.3.2024</a:t>
            </a:fld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155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20.3.2024</a:t>
            </a:fld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987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20.3.2024</a:t>
            </a:fld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613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20.3.2024</a:t>
            </a:fld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073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20.3.2024</a:t>
            </a:fld>
            <a:endParaRPr lang="cs-CZ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51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20.3.2024</a:t>
            </a:fld>
            <a:endParaRPr lang="cs-CZ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998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20.3.2024</a:t>
            </a:fld>
            <a:endParaRPr lang="cs-CZ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113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20.3.2024</a:t>
            </a:fld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55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20.3.2024</a:t>
            </a:fld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5430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4B213-A751-4BA0-8B57-FD4B78151DCA}" type="datetimeFigureOut">
              <a:rPr lang="cs-CZ" smtClean="0"/>
              <a:t>20.3.2024</a:t>
            </a:fld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19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emf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167F94-D1B3-49A8-E807-2F6E6B24B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40B5A16B-C7F7-7DBA-29BD-81CAAB21B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95"/>
            <a:ext cx="12192000" cy="217481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="" xmlns:a16="http://schemas.microsoft.com/office/drawing/2014/main" id="{76146D04-B94D-2319-6BF2-2745EC5C9FF4}"/>
              </a:ext>
            </a:extLst>
          </p:cNvPr>
          <p:cNvSpPr/>
          <p:nvPr/>
        </p:nvSpPr>
        <p:spPr>
          <a:xfrm>
            <a:off x="53477" y="6454998"/>
            <a:ext cx="120602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just"/>
            <a:r>
              <a:rPr lang="cs-CZ" sz="1000" b="1" i="1" dirty="0"/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2A1076CB-A63D-D082-7EB2-60268F262817}"/>
              </a:ext>
            </a:extLst>
          </p:cNvPr>
          <p:cNvSpPr txBox="1"/>
          <p:nvPr/>
        </p:nvSpPr>
        <p:spPr>
          <a:xfrm>
            <a:off x="1228131" y="2918033"/>
            <a:ext cx="9584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Záchrana </a:t>
            </a:r>
            <a:r>
              <a:rPr lang="cs-CZ" sz="3600" b="1" dirty="0">
                <a:solidFill>
                  <a:srgbClr val="00B050"/>
                </a:solidFill>
              </a:rPr>
              <a:t>karasa zlatistého (</a:t>
            </a:r>
            <a:r>
              <a:rPr lang="cs-CZ" sz="3600" b="1" i="1" dirty="0">
                <a:solidFill>
                  <a:srgbClr val="00B050"/>
                </a:solidFill>
              </a:rPr>
              <a:t>Carassius </a:t>
            </a:r>
            <a:r>
              <a:rPr lang="cs-CZ" sz="3600" b="1" i="1" dirty="0" smtClean="0">
                <a:solidFill>
                  <a:srgbClr val="00B050"/>
                </a:solidFill>
              </a:rPr>
              <a:t>carassius</a:t>
            </a:r>
            <a:r>
              <a:rPr lang="cs-CZ" sz="3600" b="1" dirty="0" smtClean="0">
                <a:solidFill>
                  <a:srgbClr val="00B050"/>
                </a:solidFill>
              </a:rPr>
              <a:t>) </a:t>
            </a:r>
            <a:r>
              <a:rPr lang="cs-CZ" sz="3600" b="1" dirty="0">
                <a:solidFill>
                  <a:srgbClr val="00B050"/>
                </a:solidFill>
              </a:rPr>
              <a:t>na </a:t>
            </a:r>
            <a:r>
              <a:rPr lang="cs-CZ" sz="3600" b="1" dirty="0" smtClean="0">
                <a:solidFill>
                  <a:srgbClr val="00B050"/>
                </a:solidFill>
              </a:rPr>
              <a:t>Slovensku</a:t>
            </a:r>
            <a:endParaRPr lang="cs-CZ" sz="3600" b="1" dirty="0">
              <a:solidFill>
                <a:srgbClr val="00B05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36C037F6-25E7-73EF-D562-7873808779F7}"/>
              </a:ext>
            </a:extLst>
          </p:cNvPr>
          <p:cNvSpPr txBox="1"/>
          <p:nvPr/>
        </p:nvSpPr>
        <p:spPr>
          <a:xfrm>
            <a:off x="-68931" y="4940001"/>
            <a:ext cx="1183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Juraj Hajdú</a:t>
            </a:r>
            <a:r>
              <a:rPr lang="cs-CZ" b="1" baseline="30000" dirty="0" smtClean="0"/>
              <a:t>1</a:t>
            </a:r>
            <a:r>
              <a:rPr lang="cs-CZ" b="1" dirty="0" smtClean="0"/>
              <a:t>, Richard Šencl</a:t>
            </a:r>
            <a:r>
              <a:rPr lang="cs-CZ" b="1" baseline="30000" dirty="0" smtClean="0"/>
              <a:t>2</a:t>
            </a:r>
            <a:r>
              <a:rPr lang="cs-CZ" b="1" dirty="0" smtClean="0"/>
              <a:t>, Jakub Fedorčák</a:t>
            </a:r>
            <a:r>
              <a:rPr lang="cs-CZ" b="1" baseline="30000" dirty="0" smtClean="0"/>
              <a:t>3</a:t>
            </a:r>
            <a:r>
              <a:rPr lang="cs-CZ" b="1" dirty="0" smtClean="0"/>
              <a:t>, Andrej Mock</a:t>
            </a:r>
            <a:r>
              <a:rPr lang="cs-CZ" b="1" baseline="30000" dirty="0" smtClean="0"/>
              <a:t>4</a:t>
            </a:r>
          </a:p>
          <a:p>
            <a:pPr algn="ctr"/>
            <a:r>
              <a:rPr lang="cs-CZ" baseline="30000" dirty="0" smtClean="0"/>
              <a:t>1 </a:t>
            </a:r>
            <a:r>
              <a:rPr lang="cs-CZ" dirty="0" smtClean="0"/>
              <a:t>ŠOP SR</a:t>
            </a:r>
            <a:r>
              <a:rPr lang="cs-CZ" dirty="0" smtClean="0"/>
              <a:t>, Banská </a:t>
            </a:r>
            <a:r>
              <a:rPr lang="cs-CZ" dirty="0" smtClean="0"/>
              <a:t>Bystrica,</a:t>
            </a:r>
            <a:r>
              <a:rPr lang="cs-CZ" baseline="30000" dirty="0" smtClean="0"/>
              <a:t> 2 </a:t>
            </a:r>
            <a:r>
              <a:rPr lang="cs-CZ" dirty="0" smtClean="0"/>
              <a:t>SRZ Rada Žilina,</a:t>
            </a:r>
            <a:r>
              <a:rPr lang="cs-CZ" baseline="30000" dirty="0" smtClean="0"/>
              <a:t> 3 </a:t>
            </a:r>
            <a:r>
              <a:rPr lang="cs-CZ" dirty="0" smtClean="0"/>
              <a:t>Katedra ekológie FHPV PU, </a:t>
            </a:r>
            <a:r>
              <a:rPr lang="cs-CZ" baseline="30000" dirty="0" smtClean="0"/>
              <a:t>4 </a:t>
            </a:r>
            <a:r>
              <a:rPr lang="cs-CZ" dirty="0" smtClean="0"/>
              <a:t>UPJŠ Košice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F4B9D45C-F391-9839-F087-6EE9A62170BF}"/>
              </a:ext>
            </a:extLst>
          </p:cNvPr>
          <p:cNvSpPr txBox="1"/>
          <p:nvPr/>
        </p:nvSpPr>
        <p:spPr>
          <a:xfrm>
            <a:off x="177567" y="5835999"/>
            <a:ext cx="1183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Konference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RAGO – Sympozium KARAS – Vodňany 22. 3. 2024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326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575" y="189733"/>
            <a:ext cx="2566488" cy="692386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388418" y="1078153"/>
            <a:ext cx="50251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u="sng" dirty="0" smtClean="0">
                <a:ea typeface="Times New Roman" panose="02020603050405020304" pitchFamily="18" charset="0"/>
              </a:rPr>
              <a:t>Jazierko v Košickej Botanickej záhrade: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dirty="0" smtClean="0">
                <a:ea typeface="Times New Roman" panose="02020603050405020304" pitchFamily="18" charset="0"/>
              </a:rPr>
              <a:t>kruhový tvar </a:t>
            </a:r>
            <a:r>
              <a:rPr lang="sk-SK" sz="2400" dirty="0">
                <a:ea typeface="Times New Roman" panose="02020603050405020304" pitchFamily="18" charset="0"/>
              </a:rPr>
              <a:t>s plochou </a:t>
            </a:r>
            <a:r>
              <a:rPr lang="sk-SK" sz="2400" dirty="0" smtClean="0">
                <a:ea typeface="Times New Roman" panose="02020603050405020304" pitchFamily="18" charset="0"/>
              </a:rPr>
              <a:t>cca 200 </a:t>
            </a:r>
            <a:r>
              <a:rPr lang="sk-SK" sz="2400" dirty="0">
                <a:ea typeface="Times New Roman" panose="02020603050405020304" pitchFamily="18" charset="0"/>
              </a:rPr>
              <a:t>m</a:t>
            </a:r>
            <a:r>
              <a:rPr lang="sk-SK" sz="2400" baseline="30000" dirty="0">
                <a:ea typeface="Times New Roman" panose="02020603050405020304" pitchFamily="18" charset="0"/>
              </a:rPr>
              <a:t>2</a:t>
            </a:r>
            <a:r>
              <a:rPr lang="sk-SK" sz="2400" dirty="0">
                <a:ea typeface="Times New Roman" panose="02020603050405020304" pitchFamily="18" charset="0"/>
              </a:rPr>
              <a:t> </a:t>
            </a:r>
            <a:endParaRPr lang="sk-SK" sz="2400" dirty="0" smtClean="0"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dirty="0" smtClean="0">
                <a:ea typeface="Times New Roman" panose="02020603050405020304" pitchFamily="18" charset="0"/>
              </a:rPr>
              <a:t>dno umelé (</a:t>
            </a:r>
            <a:r>
              <a:rPr lang="sk-SK" sz="2400" dirty="0" err="1" smtClean="0">
                <a:ea typeface="Times New Roman" panose="02020603050405020304" pitchFamily="18" charset="0"/>
              </a:rPr>
              <a:t>jaz</a:t>
            </a:r>
            <a:r>
              <a:rPr lang="sk-SK" sz="2400" dirty="0" smtClean="0">
                <a:ea typeface="Times New Roman" panose="02020603050405020304" pitchFamily="18" charset="0"/>
              </a:rPr>
              <a:t>. Fólia)</a:t>
            </a:r>
            <a:endParaRPr lang="sk-SK" sz="2400" dirty="0"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dirty="0" smtClean="0">
                <a:ea typeface="Times New Roman" panose="02020603050405020304" pitchFamily="18" charset="0"/>
              </a:rPr>
              <a:t>max</a:t>
            </a:r>
            <a:r>
              <a:rPr lang="sk-SK" sz="2400" dirty="0">
                <a:ea typeface="Times New Roman" panose="02020603050405020304" pitchFamily="18" charset="0"/>
              </a:rPr>
              <a:t>. </a:t>
            </a:r>
            <a:r>
              <a:rPr lang="sk-SK" sz="2400" dirty="0" smtClean="0">
                <a:ea typeface="Times New Roman" panose="02020603050405020304" pitchFamily="18" charset="0"/>
              </a:rPr>
              <a:t>hĺbka </a:t>
            </a:r>
            <a:r>
              <a:rPr lang="sk-SK" sz="2400" dirty="0">
                <a:ea typeface="Times New Roman" panose="02020603050405020304" pitchFamily="18" charset="0"/>
              </a:rPr>
              <a:t>cca </a:t>
            </a:r>
            <a:r>
              <a:rPr lang="sk-SK" sz="2400" dirty="0" smtClean="0">
                <a:ea typeface="Times New Roman" panose="02020603050405020304" pitchFamily="18" charset="0"/>
              </a:rPr>
              <a:t>150 cm, min. 30 cm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dirty="0" smtClean="0">
                <a:ea typeface="Times New Roman" panose="02020603050405020304" pitchFamily="18" charset="0"/>
              </a:rPr>
              <a:t>napúšťané vodou z areálu BZ + zrážková voda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dirty="0" smtClean="0">
                <a:ea typeface="Times New Roman" panose="02020603050405020304" pitchFamily="18" charset="0"/>
              </a:rPr>
              <a:t>čiastočné zatienenie hladiny drevinami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dirty="0"/>
              <a:t>v</a:t>
            </a:r>
            <a:r>
              <a:rPr lang="sk-SK" sz="2400" dirty="0" smtClean="0"/>
              <a:t>ysadená </a:t>
            </a:r>
            <a:r>
              <a:rPr lang="sk-SK" sz="2400" dirty="0" err="1" smtClean="0"/>
              <a:t>natantná</a:t>
            </a:r>
            <a:r>
              <a:rPr lang="sk-SK" sz="2400" dirty="0" smtClean="0"/>
              <a:t> vegetácia (</a:t>
            </a:r>
            <a:r>
              <a:rPr lang="sk-SK" sz="2400" i="1" dirty="0" err="1" smtClean="0"/>
              <a:t>Nymphaea</a:t>
            </a:r>
            <a:r>
              <a:rPr lang="sk-SK" sz="2400" dirty="0" smtClean="0"/>
              <a:t> sp., </a:t>
            </a:r>
            <a:r>
              <a:rPr lang="sk-SK" sz="2400" dirty="0" err="1" smtClean="0"/>
              <a:t>Nymphoides</a:t>
            </a:r>
            <a:r>
              <a:rPr lang="sk-SK" sz="2400" dirty="0" smtClean="0"/>
              <a:t> sp., </a:t>
            </a:r>
            <a:r>
              <a:rPr lang="sk-SK" sz="2400" i="1" dirty="0" err="1" smtClean="0"/>
              <a:t>Hydrocharis</a:t>
            </a:r>
            <a:r>
              <a:rPr lang="sk-SK" sz="2400" dirty="0" smtClean="0"/>
              <a:t> </a:t>
            </a:r>
            <a:r>
              <a:rPr lang="sk-SK" sz="2400" i="1" dirty="0" smtClean="0"/>
              <a:t>m. </a:t>
            </a:r>
            <a:r>
              <a:rPr lang="sk-SK" sz="2400" i="1" dirty="0" err="1" smtClean="0"/>
              <a:t>ranae</a:t>
            </a:r>
            <a:r>
              <a:rPr lang="sk-SK" sz="2400" dirty="0" smtClean="0"/>
              <a:t>) 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dirty="0" smtClean="0"/>
              <a:t>vysadená </a:t>
            </a:r>
            <a:r>
              <a:rPr lang="sk-SK" sz="2400" dirty="0" err="1" smtClean="0"/>
              <a:t>litorálna</a:t>
            </a:r>
            <a:r>
              <a:rPr lang="sk-SK" sz="2400" dirty="0" smtClean="0"/>
              <a:t> vegetácia (</a:t>
            </a:r>
            <a:r>
              <a:rPr lang="sk-SK" sz="2400" i="1" dirty="0" smtClean="0"/>
              <a:t>Iris</a:t>
            </a:r>
            <a:r>
              <a:rPr lang="sk-SK" sz="2400" dirty="0" smtClean="0"/>
              <a:t> sp., </a:t>
            </a:r>
            <a:r>
              <a:rPr lang="sk-SK" sz="2400" i="1" dirty="0" err="1" smtClean="0"/>
              <a:t>Acorus</a:t>
            </a:r>
            <a:r>
              <a:rPr lang="sk-SK" sz="2400" i="1" dirty="0" smtClean="0"/>
              <a:t> </a:t>
            </a:r>
            <a:r>
              <a:rPr lang="sk-SK" sz="2400" dirty="0" smtClean="0"/>
              <a:t>sp., </a:t>
            </a:r>
            <a:r>
              <a:rPr lang="sk-SK" sz="2400" i="1" dirty="0" err="1" smtClean="0"/>
              <a:t>Sagittaria</a:t>
            </a:r>
            <a:r>
              <a:rPr lang="sk-SK" sz="2400" dirty="0" smtClean="0"/>
              <a:t> sp.)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dirty="0" err="1" smtClean="0"/>
              <a:t>elektr</a:t>
            </a:r>
            <a:r>
              <a:rPr lang="sk-SK" sz="2400" dirty="0" smtClean="0"/>
              <a:t>. </a:t>
            </a:r>
            <a:r>
              <a:rPr lang="sk-SK" sz="2400" dirty="0" err="1" smtClean="0"/>
              <a:t>ohradník</a:t>
            </a:r>
            <a:r>
              <a:rPr lang="sk-SK" sz="2400" dirty="0" smtClean="0"/>
              <a:t> proti vydre</a:t>
            </a:r>
            <a:endParaRPr lang="sk-SK" sz="2400" dirty="0"/>
          </a:p>
        </p:txBody>
      </p:sp>
      <p:pic>
        <p:nvPicPr>
          <p:cNvPr id="7" name="Obrázok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6" b="21064"/>
          <a:stretch/>
        </p:blipFill>
        <p:spPr bwMode="auto">
          <a:xfrm>
            <a:off x="5813501" y="1078153"/>
            <a:ext cx="5760085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21003" b="15752"/>
          <a:stretch/>
        </p:blipFill>
        <p:spPr>
          <a:xfrm>
            <a:off x="5813501" y="3709642"/>
            <a:ext cx="5771962" cy="29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4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575" y="189733"/>
            <a:ext cx="2566488" cy="692386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388418" y="1078153"/>
            <a:ext cx="50251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u="sng" dirty="0" smtClean="0">
                <a:ea typeface="Times New Roman" panose="02020603050405020304" pitchFamily="18" charset="0"/>
              </a:rPr>
              <a:t>Priebeh záchranného chovu:</a:t>
            </a:r>
          </a:p>
          <a:p>
            <a:endParaRPr lang="sk-SK" sz="2400" u="sng" dirty="0" smtClean="0">
              <a:ea typeface="Times New Roman" panose="02020603050405020304" pitchFamily="18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272431" y="1633464"/>
            <a:ext cx="4445225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Generačný materiál karasa zlatistého pre záchranné chovy bol získaný z voľnej prírody v spolupráci </a:t>
            </a:r>
            <a:r>
              <a:rPr lang="sk-SK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so ŠOP </a:t>
            </a:r>
            <a:r>
              <a:rPr lang="sk-SK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SR, Banská </a:t>
            </a:r>
            <a:r>
              <a:rPr lang="sk-SK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Bystrica, Katedrou ekológie Prešovskej Univerzity.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sk-SK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chovného jazierka v Žiari nad Hronom bolo v máji 2022 dovezených 20 dospelých jedincov karasa zlatistého z lokality na Podunajskej </a:t>
            </a:r>
            <a:r>
              <a:rPr lang="sk-SK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nížine.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Rovnako </a:t>
            </a:r>
            <a:r>
              <a:rPr lang="sk-SK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20 jedincov pochádzajúcich z povodia Tisy bolo vysadených v júli </a:t>
            </a:r>
            <a:r>
              <a:rPr lang="sk-SK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sk-SK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umelého jazierka v areáli botanickej záhrady v Košiciach. </a:t>
            </a:r>
            <a:endParaRPr lang="sk-S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17" y="1007685"/>
            <a:ext cx="3889572" cy="2917179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b="5344"/>
          <a:stretch/>
        </p:blipFill>
        <p:spPr>
          <a:xfrm rot="5400000">
            <a:off x="8748300" y="3526598"/>
            <a:ext cx="2917177" cy="2329513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904" y="3661642"/>
            <a:ext cx="3317735" cy="24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575" y="189733"/>
            <a:ext cx="2566488" cy="692386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388418" y="1078153"/>
            <a:ext cx="54939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000" u="sng" dirty="0" smtClean="0">
                <a:ea typeface="Times New Roman" panose="02020603050405020304" pitchFamily="18" charset="0"/>
              </a:rPr>
              <a:t>Genetická analýza jedincov: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000" dirty="0"/>
              <a:t>Vzhľadom na </a:t>
            </a:r>
            <a:r>
              <a:rPr lang="sk-SK" sz="2000" dirty="0" smtClean="0"/>
              <a:t>nevyhnutnosť genetickej </a:t>
            </a:r>
            <a:r>
              <a:rPr lang="sk-SK" sz="2000" dirty="0"/>
              <a:t>identifikácie </a:t>
            </a:r>
            <a:r>
              <a:rPr lang="sk-SK" sz="2000" dirty="0" smtClean="0"/>
              <a:t>chovov, </a:t>
            </a:r>
            <a:r>
              <a:rPr lang="sk-SK" sz="2000" dirty="0"/>
              <a:t>bola do spolupráce zapojená </a:t>
            </a:r>
            <a:r>
              <a:rPr lang="sk-SK" sz="2000" dirty="0" smtClean="0"/>
              <a:t>Katedra </a:t>
            </a:r>
            <a:r>
              <a:rPr lang="sk-SK" sz="2000" dirty="0"/>
              <a:t>ekológie </a:t>
            </a:r>
            <a:r>
              <a:rPr lang="sk-SK" sz="2000" dirty="0" smtClean="0"/>
              <a:t>FHPV Prešovskej </a:t>
            </a:r>
            <a:r>
              <a:rPr lang="sk-SK" sz="2000" dirty="0"/>
              <a:t>univerzity, ktorá </a:t>
            </a:r>
            <a:r>
              <a:rPr lang="sk-SK" sz="2000" dirty="0" smtClean="0"/>
              <a:t>sa venuje štúdiu karasov </a:t>
            </a:r>
            <a:r>
              <a:rPr lang="sk-SK" sz="2000" dirty="0"/>
              <a:t>na Slovensku. </a:t>
            </a:r>
            <a:endParaRPr lang="sk-SK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Analýza </a:t>
            </a:r>
            <a:r>
              <a:rPr lang="sk-SK" sz="2000" dirty="0"/>
              <a:t>mitochondriálnej DNA (cytochoróm b</a:t>
            </a:r>
            <a:r>
              <a:rPr lang="sk-SK" sz="2000" dirty="0" smtClean="0"/>
              <a:t>) chovaných </a:t>
            </a:r>
            <a:r>
              <a:rPr lang="sk-SK" sz="2000" dirty="0"/>
              <a:t>jedincov potvrdila identitu druhu </a:t>
            </a:r>
            <a:r>
              <a:rPr lang="sk-SK" sz="2000" i="1" dirty="0"/>
              <a:t>C. carassius</a:t>
            </a:r>
            <a:r>
              <a:rPr lang="sk-SK" sz="2000" dirty="0"/>
              <a:t>. </a:t>
            </a:r>
            <a:endParaRPr lang="sk-SK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Pre </a:t>
            </a:r>
            <a:r>
              <a:rPr lang="sk-SK" sz="2000" dirty="0"/>
              <a:t>vylúčenie prítomnosti hybridných jedincov prebiehajú analýzy jadrovej DNA. </a:t>
            </a:r>
            <a:endParaRPr lang="sk-SK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Analýza </a:t>
            </a:r>
            <a:r>
              <a:rPr lang="sk-SK" sz="2000" dirty="0"/>
              <a:t>genetického materiálu prinesie dôležité informácie o genetickej variabilite zvyškových populácií karasa </a:t>
            </a:r>
            <a:r>
              <a:rPr lang="sk-SK" sz="2000" dirty="0" smtClean="0"/>
              <a:t>zlatistého</a:t>
            </a:r>
            <a:r>
              <a:rPr lang="sk-SK" sz="2000" dirty="0"/>
              <a:t> </a:t>
            </a:r>
            <a:r>
              <a:rPr lang="sk-SK" sz="2000" dirty="0" smtClean="0"/>
              <a:t>a o možnosti ich použitia ako vhodného reprodukčného materiálu pre umelý odchov násad a reštitúciu do </a:t>
            </a:r>
            <a:r>
              <a:rPr lang="sk-SK" sz="2000" dirty="0" err="1" smtClean="0"/>
              <a:t>vhdoných</a:t>
            </a:r>
            <a:r>
              <a:rPr lang="sk-SK" sz="2000" dirty="0" smtClean="0"/>
              <a:t> lokalít.</a:t>
            </a:r>
            <a:endParaRPr lang="sk-SK" sz="2000" u="sng" dirty="0" smtClean="0">
              <a:ea typeface="Times New Roman" panose="02020603050405020304" pitchFamily="18" charset="0"/>
            </a:endParaRPr>
          </a:p>
          <a:p>
            <a:pPr algn="just"/>
            <a:endParaRPr lang="sk-SK" sz="2000" u="sng" dirty="0" smtClean="0">
              <a:ea typeface="Times New Roman" panose="02020603050405020304" pitchFamily="18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050" y="1197203"/>
            <a:ext cx="4020533" cy="2680355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050" y="3922018"/>
            <a:ext cx="3582578" cy="238838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1" r="19029"/>
          <a:stretch/>
        </p:blipFill>
        <p:spPr>
          <a:xfrm>
            <a:off x="9586244" y="3651394"/>
            <a:ext cx="2125150" cy="29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5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575" y="189733"/>
            <a:ext cx="2566488" cy="692386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388418" y="1078153"/>
            <a:ext cx="54939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000" u="sng" dirty="0" smtClean="0">
                <a:ea typeface="Times New Roman" panose="02020603050405020304" pitchFamily="18" charset="0"/>
              </a:rPr>
              <a:t>Predbežné výsledky: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000" dirty="0"/>
              <a:t>Kontrolné odlovy vykonané na oboch lokalitách </a:t>
            </a:r>
            <a:r>
              <a:rPr lang="sk-SK" sz="2000" dirty="0" smtClean="0"/>
              <a:t>záchranného chovu </a:t>
            </a:r>
            <a:r>
              <a:rPr lang="sk-SK" sz="2000" dirty="0"/>
              <a:t>potvrdili úspešný </a:t>
            </a:r>
            <a:r>
              <a:rPr lang="sk-SK" sz="2000" dirty="0" smtClean="0"/>
              <a:t>neres, už </a:t>
            </a:r>
            <a:r>
              <a:rPr lang="sk-SK" sz="2000" dirty="0"/>
              <a:t>v </a:t>
            </a:r>
            <a:r>
              <a:rPr lang="sk-SK" sz="2000" dirty="0" smtClean="0"/>
              <a:t>prvom roku po vysadení rýb,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V auguste </a:t>
            </a:r>
            <a:r>
              <a:rPr lang="sk-SK" sz="2000" dirty="0"/>
              <a:t>roku 2022 rybári spolu s ochranármi zaznamenali v jazierku v Žiari nad Hronom plôdik karasa zlatistého v počte niekoľko stoviek </a:t>
            </a:r>
            <a:r>
              <a:rPr lang="sk-SK" sz="2000" dirty="0" smtClean="0"/>
              <a:t>jedincov </a:t>
            </a:r>
            <a:r>
              <a:rPr lang="en-US" sz="2000" noProof="1" smtClean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noProof="1">
                <a:ea typeface="Calibri" panose="020F0502020204030204" pitchFamily="34" charset="0"/>
                <a:cs typeface="Times New Roman" panose="02020603050405020304" pitchFamily="18" charset="0"/>
              </a:rPr>
              <a:t>SL 15-25 </a:t>
            </a:r>
            <a:r>
              <a:rPr lang="en-US" sz="2000" noProof="1"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r>
              <a:rPr lang="en-US" sz="2000" noProof="1" smtClean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sk-SK" sz="2000" noProof="1" smtClean="0">
                <a:ea typeface="Calibri" panose="020F0502020204030204" pitchFamily="34" charset="0"/>
                <a:cs typeface="Times New Roman" panose="02020603050405020304" pitchFamily="18" charset="0"/>
              </a:rPr>
              <a:t>, v</a:t>
            </a:r>
            <a:r>
              <a:rPr lang="en-US" sz="2000" noProof="1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000" noProof="1" smtClean="0">
                <a:ea typeface="Calibri" panose="020F0502020204030204" pitchFamily="34" charset="0"/>
                <a:cs typeface="Times New Roman" panose="02020603050405020304" pitchFamily="18" charset="0"/>
              </a:rPr>
              <a:t>októbri tu dosiahli juvenilné jedince TL</a:t>
            </a:r>
            <a:r>
              <a:rPr lang="en-US" sz="2000" noProof="1" smtClean="0">
                <a:ea typeface="Calibri" panose="020F0502020204030204" pitchFamily="34" charset="0"/>
                <a:cs typeface="Times New Roman" panose="02020603050405020304" pitchFamily="18" charset="0"/>
              </a:rPr>
              <a:t> 27</a:t>
            </a:r>
            <a:r>
              <a:rPr lang="sk-SK" sz="2000" noProof="1" smtClean="0"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noProof="1" smtClean="0">
                <a:ea typeface="Calibri" panose="020F0502020204030204" pitchFamily="34" charset="0"/>
                <a:cs typeface="Times New Roman" panose="02020603050405020304" pitchFamily="18" charset="0"/>
              </a:rPr>
              <a:t>47 mm</a:t>
            </a:r>
            <a:r>
              <a:rPr lang="sk-SK" sz="2000" noProof="1" smtClean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l-GR" sz="2000" noProof="1" smtClean="0">
                <a:ea typeface="Calibri" panose="020F0502020204030204" pitchFamily="34" charset="0"/>
                <a:cs typeface="Times New Roman" panose="02020603050405020304" pitchFamily="18" charset="0"/>
              </a:rPr>
              <a:t>μ</a:t>
            </a:r>
            <a:r>
              <a:rPr lang="sk-SK" sz="2000" noProof="1" smtClean="0">
                <a:ea typeface="Calibri" panose="020F0502020204030204" pitchFamily="34" charset="0"/>
                <a:cs typeface="Times New Roman" panose="02020603050405020304" pitchFamily="18" charset="0"/>
              </a:rPr>
              <a:t>=37 mm)</a:t>
            </a:r>
            <a:r>
              <a:rPr lang="en-US" sz="2000" noProof="1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noProof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Kontrolný </a:t>
            </a:r>
            <a:r>
              <a:rPr lang="sk-SK" sz="2000" dirty="0"/>
              <a:t>odlov v septembri roku 2023 preukázal </a:t>
            </a:r>
            <a:r>
              <a:rPr lang="sk-SK" sz="2000" dirty="0" smtClean="0"/>
              <a:t>úspešný </a:t>
            </a:r>
            <a:r>
              <a:rPr lang="sk-SK" sz="2000" dirty="0"/>
              <a:t>neres karasa zlatistého </a:t>
            </a:r>
            <a:r>
              <a:rPr lang="sk-SK" sz="2000" dirty="0" smtClean="0"/>
              <a:t>i</a:t>
            </a:r>
            <a:r>
              <a:rPr lang="sk-SK" sz="2000" dirty="0"/>
              <a:t> v </a:t>
            </a:r>
            <a:r>
              <a:rPr lang="sk-SK" sz="2000" dirty="0" smtClean="0"/>
              <a:t>Košickej </a:t>
            </a:r>
            <a:r>
              <a:rPr lang="sk-SK" sz="2000" dirty="0"/>
              <a:t>botanickej záhrade</a:t>
            </a:r>
            <a:r>
              <a:rPr lang="sk-SK" sz="20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Možno konštatovať, že obe lokality sú vhodné na realizáciu poloprirodzeného odchovu karasa, zreteľne lepšie výsledky však boli dosiahnuté v jazierku s prirodzeným dnom a vegetáciou ako v umelom jazierku s vysadenou vegetáciou.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000" u="sng" dirty="0" smtClean="0">
              <a:ea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140" y="1078153"/>
            <a:ext cx="4515832" cy="3010554"/>
          </a:xfrm>
          <a:prstGeom prst="rect">
            <a:avLst/>
          </a:prstGeom>
        </p:spPr>
      </p:pic>
      <p:pic>
        <p:nvPicPr>
          <p:cNvPr id="13" name="Obrázok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18540" r="29883" b="19642"/>
          <a:stretch/>
        </p:blipFill>
        <p:spPr bwMode="auto">
          <a:xfrm>
            <a:off x="7428518" y="4218753"/>
            <a:ext cx="3403076" cy="21964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740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575" y="189733"/>
            <a:ext cx="2566488" cy="692386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3932897" y="1040446"/>
            <a:ext cx="78977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Po </a:t>
            </a:r>
            <a:r>
              <a:rPr lang="sk-SK" sz="2000" dirty="0"/>
              <a:t>úspešnom zvládnutí umelého </a:t>
            </a:r>
            <a:r>
              <a:rPr lang="sk-SK" sz="2000" dirty="0" smtClean="0"/>
              <a:t>chovu karasa </a:t>
            </a:r>
            <a:r>
              <a:rPr lang="sk-SK" sz="2000" dirty="0"/>
              <a:t>zlatistého plánujeme postupný návrat </a:t>
            </a:r>
            <a:r>
              <a:rPr lang="sk-SK" sz="2000" dirty="0" smtClean="0"/>
              <a:t>druhu </a:t>
            </a:r>
            <a:r>
              <a:rPr lang="sk-SK" sz="2000" dirty="0"/>
              <a:t>na vhodné lokality vo voľnej </a:t>
            </a:r>
            <a:r>
              <a:rPr lang="sk-SK" sz="2000" dirty="0" smtClean="0"/>
              <a:t>prírode, k tomu je však nevyhnutné dokončiť prebiehajúce </a:t>
            </a:r>
            <a:r>
              <a:rPr lang="sk-SK" sz="2000" dirty="0"/>
              <a:t>analýzy jadrovej </a:t>
            </a:r>
            <a:r>
              <a:rPr lang="sk-SK" sz="2000" dirty="0" smtClean="0"/>
              <a:t>DNA.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Vo </a:t>
            </a:r>
            <a:r>
              <a:rPr lang="sk-SK" sz="2000" dirty="0"/>
              <a:t>významnej miere </a:t>
            </a:r>
            <a:r>
              <a:rPr lang="sk-SK" sz="2000" dirty="0" smtClean="0"/>
              <a:t>bude </a:t>
            </a:r>
            <a:r>
              <a:rPr lang="sk-SK" sz="2000" dirty="0"/>
              <a:t>úspešnosť </a:t>
            </a:r>
            <a:r>
              <a:rPr lang="sk-SK" sz="2000" dirty="0" smtClean="0"/>
              <a:t>obnovy populácií </a:t>
            </a:r>
            <a:r>
              <a:rPr lang="sk-SK" sz="2000" dirty="0"/>
              <a:t>záležať aj na </a:t>
            </a:r>
            <a:r>
              <a:rPr lang="sk-SK" sz="2000" dirty="0" smtClean="0"/>
              <a:t>rybároch</a:t>
            </a:r>
            <a:r>
              <a:rPr lang="sk-SK" sz="2000" dirty="0"/>
              <a:t>, pričom je kľúčové, aby sa do lokalít s výskytom </a:t>
            </a:r>
            <a:r>
              <a:rPr lang="sk-SK" sz="2000" dirty="0" smtClean="0"/>
              <a:t>karasa zlatistého, </a:t>
            </a:r>
            <a:r>
              <a:rPr lang="sk-SK" sz="2000" dirty="0"/>
              <a:t>nedostali nepôvodné </a:t>
            </a:r>
            <a:r>
              <a:rPr lang="sk-SK" sz="2000" dirty="0" smtClean="0"/>
              <a:t>a invázne druhy.</a:t>
            </a:r>
            <a:r>
              <a:rPr lang="sk-SK" sz="2000" dirty="0"/>
              <a:t> </a:t>
            </a:r>
            <a:r>
              <a:rPr lang="sk-SK" sz="2000" dirty="0" smtClean="0"/>
              <a:t>Potrebná je teda prísna územná ochrana týchto lokalít a zvyšovanie povedomia.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Vzhľadom </a:t>
            </a:r>
            <a:r>
              <a:rPr lang="sk-SK" sz="2000" dirty="0"/>
              <a:t>na súčasnú úroveň poznania negatívneho vplyvu nepôvodných karasov na pôvodnú ichtyofaunu je dôvod sa zamyslieť nad účinnejšími formami regulácie ich nekontrolovaného vysádzania do voľnej </a:t>
            </a:r>
            <a:r>
              <a:rPr lang="sk-SK" sz="2000" dirty="0" smtClean="0"/>
              <a:t>prírody.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Nevyhnutná je i úprava </a:t>
            </a:r>
            <a:r>
              <a:rPr lang="sk-SK" sz="2000" dirty="0"/>
              <a:t>rybárskej legislatívy a zaradenie komplexu striebristých karasov do kategórie nepôvodných druhov s dokázateľne negatívnym dopadom na prirodzené </a:t>
            </a:r>
            <a:r>
              <a:rPr lang="sk-SK" sz="2000" dirty="0" smtClean="0"/>
              <a:t>spoločenstvá.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Pre </a:t>
            </a:r>
            <a:r>
              <a:rPr lang="sk-SK" sz="2000" dirty="0"/>
              <a:t>úspešnú záchranu voľne žijúcich populácií karasa zlatistého i jeho spätnú reštitúciu zo záchranných chovov, je kľúčové zabezpečiť obnovu vhodných mokraďových biotopov i revitalizáciu </a:t>
            </a:r>
            <a:r>
              <a:rPr lang="sk-SK" sz="2000" dirty="0" smtClean="0"/>
              <a:t>zaniknutých lokalít, </a:t>
            </a:r>
            <a:r>
              <a:rPr lang="sk-SK" sz="2000" dirty="0"/>
              <a:t>narušených v minulosti nevhodnými </a:t>
            </a:r>
            <a:r>
              <a:rPr lang="sk-SK" sz="2000" dirty="0" smtClean="0"/>
              <a:t>ľudskými zásahmi.</a:t>
            </a:r>
            <a:endParaRPr lang="sk-SK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000" u="sng" dirty="0" smtClean="0">
              <a:ea typeface="Times New Roman" panose="02020603050405020304" pitchFamily="18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4110177" y="441059"/>
            <a:ext cx="3315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b="1" i="1" dirty="0"/>
              <a:t>Praktická ochrana druhu</a:t>
            </a:r>
            <a:endParaRPr lang="sk-SK" sz="2400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4086" y="1762223"/>
            <a:ext cx="4897224" cy="367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4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A1B69AE-D006-1448-C30F-E9CFAAD0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7B8FC4D8-C369-8F1F-96B1-168FC0B4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72" r="23156" b="6698"/>
          <a:stretch/>
        </p:blipFill>
        <p:spPr>
          <a:xfrm>
            <a:off x="989124" y="5849319"/>
            <a:ext cx="1577907" cy="83805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7A34E727-E15D-59C9-ECBA-14A72612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17" y="6365703"/>
            <a:ext cx="1487871" cy="38162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="" xmlns:a16="http://schemas.microsoft.com/office/drawing/2014/main" id="{49CD8D15-1090-FAFE-446E-24CB6788F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4687" r="11888" b="13838"/>
          <a:stretch/>
        </p:blipFill>
        <p:spPr bwMode="auto">
          <a:xfrm>
            <a:off x="5591843" y="5683908"/>
            <a:ext cx="1007820" cy="68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3B2F6BAB-BECC-3E30-691F-A27C6F4D5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98" y="5174393"/>
            <a:ext cx="2230601" cy="43446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AC0E5940-7D09-7D23-3830-23A9FFC25E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42" t="26526" r="56376" b="15001"/>
          <a:stretch/>
        </p:blipFill>
        <p:spPr>
          <a:xfrm>
            <a:off x="416757" y="4216810"/>
            <a:ext cx="2873440" cy="15632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D5BE80E4-9122-74F1-5EC3-BBE8678CB318}"/>
              </a:ext>
            </a:extLst>
          </p:cNvPr>
          <p:cNvSpPr txBox="1"/>
          <p:nvPr/>
        </p:nvSpPr>
        <p:spPr>
          <a:xfrm>
            <a:off x="638160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podporu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5CD3813E-5454-EF54-0746-96F14AB0BCF6}"/>
              </a:ext>
            </a:extLst>
          </p:cNvPr>
          <p:cNvSpPr txBox="1"/>
          <p:nvPr/>
        </p:nvSpPr>
        <p:spPr>
          <a:xfrm>
            <a:off x="4770539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00B050"/>
                </a:solidFill>
              </a:rPr>
              <a:t>Partneři projektu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EDC8C091-0497-D7D1-CDE2-351FD78B8F83}"/>
              </a:ext>
            </a:extLst>
          </p:cNvPr>
          <p:cNvSpPr txBox="1"/>
          <p:nvPr/>
        </p:nvSpPr>
        <p:spPr>
          <a:xfrm>
            <a:off x="8400967" y="3853267"/>
            <a:ext cx="365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propůjčení lokalit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2" y="4228901"/>
            <a:ext cx="1063255" cy="8065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0556202B-2D9A-9302-74C1-F8626AD71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54" y="4216810"/>
            <a:ext cx="1573752" cy="81863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40E35F2D-9EB5-094E-7631-60C01B67A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3" y="5076927"/>
            <a:ext cx="1331413" cy="6293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7231E08D-31D4-1F04-35F2-F67A10B805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32" y="5849319"/>
            <a:ext cx="2223136" cy="65595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="" xmlns:a16="http://schemas.microsoft.com/office/drawing/2014/main" id="{E76A3884-E608-ED29-5D83-08C15F4125A5}"/>
              </a:ext>
            </a:extLst>
          </p:cNvPr>
          <p:cNvSpPr txBox="1"/>
          <p:nvPr/>
        </p:nvSpPr>
        <p:spPr>
          <a:xfrm>
            <a:off x="2677238" y="799118"/>
            <a:ext cx="6837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i="1" dirty="0" err="1" smtClean="0">
                <a:solidFill>
                  <a:srgbClr val="00B050"/>
                </a:solidFill>
              </a:rPr>
              <a:t>Ďakujem</a:t>
            </a:r>
            <a:r>
              <a:rPr lang="cs-CZ" sz="4000" b="1" i="1" dirty="0" smtClean="0">
                <a:solidFill>
                  <a:srgbClr val="00B050"/>
                </a:solidFill>
              </a:rPr>
              <a:t> </a:t>
            </a:r>
            <a:r>
              <a:rPr lang="cs-CZ" sz="4000" b="1" i="1" dirty="0">
                <a:solidFill>
                  <a:srgbClr val="00B050"/>
                </a:solidFill>
              </a:rPr>
              <a:t>za </a:t>
            </a:r>
            <a:r>
              <a:rPr lang="cs-CZ" sz="4000" b="1" i="1" dirty="0" err="1" smtClean="0">
                <a:solidFill>
                  <a:srgbClr val="00B050"/>
                </a:solidFill>
              </a:rPr>
              <a:t>pozornosť</a:t>
            </a:r>
            <a:endParaRPr lang="cs-CZ" sz="4000" b="1" i="1" dirty="0">
              <a:solidFill>
                <a:srgbClr val="00B05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="" xmlns:a16="http://schemas.microsoft.com/office/drawing/2014/main" id="{9EFC6CF4-EE7F-E0E1-EEF6-D47378F2357C}"/>
              </a:ext>
            </a:extLst>
          </p:cNvPr>
          <p:cNvSpPr txBox="1"/>
          <p:nvPr/>
        </p:nvSpPr>
        <p:spPr>
          <a:xfrm>
            <a:off x="109526" y="3202876"/>
            <a:ext cx="1150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Kontakt: </a:t>
            </a:r>
            <a:r>
              <a:rPr lang="cs-CZ" sz="2000" dirty="0" smtClean="0"/>
              <a:t>Mgr. Juraj Hajdú, PhD., juraj.hajdu@sopsr.sk; </a:t>
            </a:r>
            <a:r>
              <a:rPr lang="cs-CZ" sz="2000" dirty="0"/>
              <a:t>tel. </a:t>
            </a:r>
            <a:r>
              <a:rPr lang="cs-CZ" sz="2000" dirty="0" smtClean="0"/>
              <a:t>+421 901 714 121</a:t>
            </a:r>
            <a:endParaRPr lang="cs-CZ" sz="2000" dirty="0"/>
          </a:p>
        </p:txBody>
      </p:sp>
      <p:sp>
        <p:nvSpPr>
          <p:cNvPr id="5" name="BlokTextu 4"/>
          <p:cNvSpPr txBox="1"/>
          <p:nvPr/>
        </p:nvSpPr>
        <p:spPr>
          <a:xfrm>
            <a:off x="1395274" y="1901473"/>
            <a:ext cx="8713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 smtClean="0"/>
              <a:t>Osobitné poďakovanie patrí kolegom rybárom z MO SRZ Žiar nad Hronom za realizáciu jazierka a p. RNDr. R. </a:t>
            </a:r>
            <a:r>
              <a:rPr lang="sk-SK" i="1" dirty="0" err="1" smtClean="0"/>
              <a:t>Gregorekovi</a:t>
            </a:r>
            <a:r>
              <a:rPr lang="sk-SK" i="1" dirty="0" smtClean="0"/>
              <a:t> z botanickej záhrady UPJŠ v Košiciach za realizáciu jazierka na záchranný chov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408708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575" y="189733"/>
            <a:ext cx="2566488" cy="692386"/>
          </a:xfrm>
          <a:prstGeom prst="rect">
            <a:avLst/>
          </a:prstGeom>
        </p:spPr>
      </p:pic>
      <p:pic>
        <p:nvPicPr>
          <p:cNvPr id="7" name="Obrázok 6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8" y="1989051"/>
            <a:ext cx="4778623" cy="3270279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6019057" y="1347517"/>
            <a:ext cx="5413571" cy="5510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sk-SK" sz="2200" dirty="0" smtClean="0"/>
              <a:t>Karas </a:t>
            </a:r>
            <a:r>
              <a:rPr lang="sk-SK" sz="2200" dirty="0"/>
              <a:t>zlatistý (</a:t>
            </a:r>
            <a:r>
              <a:rPr lang="sk-SK" sz="2200" i="1" dirty="0" smtClean="0"/>
              <a:t>C. </a:t>
            </a:r>
            <a:r>
              <a:rPr lang="sk-SK" sz="2200" i="1" dirty="0"/>
              <a:t>carassius</a:t>
            </a:r>
            <a:r>
              <a:rPr lang="sk-SK" sz="2200" dirty="0"/>
              <a:t>), predtým karas obyčajný, je </a:t>
            </a:r>
            <a:r>
              <a:rPr lang="sk-SK" sz="2200" dirty="0" smtClean="0"/>
              <a:t>našou pôvodnou </a:t>
            </a:r>
            <a:r>
              <a:rPr lang="sk-SK" sz="2200" dirty="0"/>
              <a:t>kaprovitou </a:t>
            </a:r>
            <a:r>
              <a:rPr lang="sk-SK" sz="2200" dirty="0" smtClean="0"/>
              <a:t>rybou, dorastá </a:t>
            </a:r>
            <a:r>
              <a:rPr lang="sk-SK" sz="2200" dirty="0"/>
              <a:t>do dĺžky 15-25 cm, zriedka aj nad 30 cm. </a:t>
            </a:r>
            <a:endParaRPr lang="sk-SK" sz="2200" dirty="0" smtClean="0"/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sk-SK" sz="2200" dirty="0" smtClean="0"/>
              <a:t>Je limnofilným druhom, obývajúcim </a:t>
            </a:r>
            <a:r>
              <a:rPr lang="sk-SK" sz="2200" dirty="0"/>
              <a:t>stojaté </a:t>
            </a:r>
            <a:r>
              <a:rPr lang="sk-SK" sz="2200" dirty="0" smtClean="0"/>
              <a:t>a </a:t>
            </a:r>
            <a:r>
              <a:rPr lang="sk-SK" sz="2200" dirty="0"/>
              <a:t>pomaly tečúce nížinné vody, husto zarastené vodnou vegetáciou. </a:t>
            </a:r>
            <a:endParaRPr lang="sk-SK" sz="2200" dirty="0" smtClean="0"/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sk-SK" sz="2200" dirty="0" smtClean="0"/>
              <a:t>Fytofilný, n</a:t>
            </a:r>
            <a:r>
              <a:rPr lang="sk-SK" sz="2200" dirty="0" smtClean="0">
                <a:solidFill>
                  <a:srgbClr val="36363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eresí sa v</a:t>
            </a:r>
            <a:r>
              <a:rPr lang="sk-SK" sz="2200" dirty="0">
                <a:solidFill>
                  <a:srgbClr val="36363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máji až júli pri teplote vody nad </a:t>
            </a:r>
            <a:r>
              <a:rPr lang="sk-SK" sz="2200" dirty="0" smtClean="0">
                <a:solidFill>
                  <a:srgbClr val="36363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16°C, na vodnú vegetáciu. </a:t>
            </a:r>
            <a:r>
              <a:rPr lang="sk-SK" sz="2200" dirty="0">
                <a:solidFill>
                  <a:srgbClr val="36363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Celková plodnosť </a:t>
            </a:r>
            <a:r>
              <a:rPr lang="sk-SK" sz="2200" dirty="0" smtClean="0">
                <a:solidFill>
                  <a:srgbClr val="36363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≤ 300 </a:t>
            </a:r>
            <a:r>
              <a:rPr lang="sk-SK" sz="2200" dirty="0">
                <a:solidFill>
                  <a:srgbClr val="36363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000 ikier (</a:t>
            </a:r>
            <a:r>
              <a:rPr lang="sk-SK" sz="2200" cap="small" dirty="0">
                <a:solidFill>
                  <a:srgbClr val="36363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Holčík</a:t>
            </a:r>
            <a:r>
              <a:rPr lang="sk-SK" sz="2200" dirty="0">
                <a:solidFill>
                  <a:srgbClr val="36363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1998). </a:t>
            </a:r>
            <a:endParaRPr lang="sk-SK" sz="2200" dirty="0" smtClean="0">
              <a:solidFill>
                <a:srgbClr val="363636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sk-SK" sz="2200" dirty="0" smtClean="0">
                <a:solidFill>
                  <a:srgbClr val="36363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Zooplanktonofágny druh potravu tvorí najmä zooplanktón, rastliny, detritus, menej zoobenthos</a:t>
            </a:r>
            <a:r>
              <a:rPr lang="sk-SK" sz="2200" dirty="0">
                <a:solidFill>
                  <a:srgbClr val="36363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sz="2200" dirty="0" smtClean="0">
              <a:solidFill>
                <a:srgbClr val="363636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endParaRPr lang="sk-SK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412519" y="1204752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i="1" dirty="0" smtClean="0"/>
              <a:t>Stručný opis druhu</a:t>
            </a:r>
            <a:endParaRPr lang="sk-SK" sz="2400" b="1" i="1" dirty="0"/>
          </a:p>
        </p:txBody>
      </p:sp>
    </p:spTree>
    <p:extLst>
      <p:ext uri="{BB962C8B-B14F-4D97-AF65-F5344CB8AC3E}">
        <p14:creationId xmlns:p14="http://schemas.microsoft.com/office/powerpoint/2010/main" val="153683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8796" y="332757"/>
            <a:ext cx="3539590" cy="751576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36363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Charakteristické </a:t>
            </a:r>
            <a:r>
              <a:rPr lang="sk-SK" sz="2400" b="1" dirty="0">
                <a:solidFill>
                  <a:srgbClr val="36363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znaky: </a:t>
            </a:r>
            <a:endParaRPr lang="sk-SK" sz="24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71999" y="924991"/>
            <a:ext cx="6619285" cy="4351338"/>
          </a:xfrm>
        </p:spPr>
        <p:txBody>
          <a:bodyPr>
            <a:noAutofit/>
          </a:bodyPr>
          <a:lstStyle/>
          <a:p>
            <a:pPr marL="266700" indent="-266700" algn="just">
              <a:lnSpc>
                <a:spcPct val="107000"/>
              </a:lnSpc>
              <a:spcBef>
                <a:spcPts val="0"/>
              </a:spcBef>
            </a:pPr>
            <a:r>
              <a:rPr lang="sk-SK" sz="2000" dirty="0" smtClean="0"/>
              <a:t>vypuklá </a:t>
            </a:r>
            <a:r>
              <a:rPr lang="sk-SK" sz="2000" dirty="0"/>
              <a:t>chrbtová plutva, menej vykrojená chvostová plutva, plutvy na brušnej strane majú červenkastý </a:t>
            </a:r>
            <a:r>
              <a:rPr lang="sk-SK" sz="2000" dirty="0" smtClean="0"/>
              <a:t>nádych,</a:t>
            </a:r>
          </a:p>
          <a:p>
            <a:pPr marL="266700" indent="-266700" algn="just">
              <a:lnSpc>
                <a:spcPct val="107000"/>
              </a:lnSpc>
              <a:spcBef>
                <a:spcPts val="0"/>
              </a:spcBef>
            </a:pPr>
            <a:r>
              <a:rPr lang="sk-SK" sz="2000" dirty="0" smtClean="0"/>
              <a:t>bočná </a:t>
            </a:r>
            <a:r>
              <a:rPr lang="sk-SK" sz="2000" dirty="0"/>
              <a:t>čiara často prerušovaná (neúplná), býva v nej v priemere 32-35 šupín, kým u karasa striebristého 28-32 (</a:t>
            </a:r>
            <a:r>
              <a:rPr lang="sk-SK" sz="2000" cap="small" dirty="0"/>
              <a:t>Baruš </a:t>
            </a:r>
            <a:r>
              <a:rPr lang="sk-SK" sz="2000" dirty="0"/>
              <a:t>et al. 1995), </a:t>
            </a:r>
          </a:p>
          <a:p>
            <a:pPr marL="266700" indent="-266700" algn="just">
              <a:lnSpc>
                <a:spcPct val="107000"/>
              </a:lnSpc>
              <a:spcBef>
                <a:spcPts val="0"/>
              </a:spcBef>
            </a:pPr>
            <a:r>
              <a:rPr lang="sk-SK" sz="2000" dirty="0" smtClean="0"/>
              <a:t>väčší </a:t>
            </a:r>
            <a:r>
              <a:rPr lang="sk-SK" sz="2000" dirty="0"/>
              <a:t>počet zúbkov na </a:t>
            </a:r>
            <a:r>
              <a:rPr lang="sk-SK" sz="2000" dirty="0" err="1"/>
              <a:t>nerozv</a:t>
            </a:r>
            <a:r>
              <a:rPr lang="sk-SK" sz="2000" dirty="0"/>
              <a:t>. lúči chrbtovej (28-30) a análnej plutvy (29-31), u k. striebristého len 10-15 (</a:t>
            </a:r>
            <a:r>
              <a:rPr lang="sk-SK" sz="2000" cap="small" dirty="0"/>
              <a:t>Demény</a:t>
            </a:r>
            <a:r>
              <a:rPr lang="sk-SK" sz="2000" dirty="0"/>
              <a:t> et al. 2020). </a:t>
            </a:r>
          </a:p>
          <a:p>
            <a:pPr marL="266700" indent="-266700" algn="just">
              <a:lnSpc>
                <a:spcPct val="107000"/>
              </a:lnSpc>
              <a:spcBef>
                <a:spcPts val="0"/>
              </a:spcBef>
            </a:pPr>
            <a:r>
              <a:rPr lang="sk-SK" sz="2000" dirty="0" smtClean="0"/>
              <a:t>tmavá </a:t>
            </a:r>
            <a:r>
              <a:rPr lang="sk-SK" sz="2000" dirty="0"/>
              <a:t>juvenilná škvrna na báze chvostej plutvy, ktorá sa neskôr stráca (obr. 3). </a:t>
            </a:r>
            <a:endParaRPr lang="sk-SK" sz="2000" dirty="0" smtClean="0"/>
          </a:p>
          <a:p>
            <a:pPr marL="266700" indent="-266700" algn="just">
              <a:lnSpc>
                <a:spcPct val="107000"/>
              </a:lnSpc>
              <a:spcBef>
                <a:spcPts val="0"/>
              </a:spcBef>
            </a:pPr>
            <a:r>
              <a:rPr lang="sk-SK" sz="2000" dirty="0" smtClean="0"/>
              <a:t>odlišná </a:t>
            </a:r>
            <a:r>
              <a:rPr lang="sk-SK" sz="2000" dirty="0"/>
              <a:t>morfológia žiaber (menší počet žiabrových tyčiniek u </a:t>
            </a:r>
            <a:r>
              <a:rPr lang="sk-SK" sz="2000" i="1" dirty="0"/>
              <a:t>C. </a:t>
            </a:r>
            <a:r>
              <a:rPr lang="sk-SK" sz="2000" i="1" dirty="0" smtClean="0"/>
              <a:t>carassius</a:t>
            </a:r>
            <a:r>
              <a:rPr lang="sk-SK" sz="2000" dirty="0" smtClean="0"/>
              <a:t>)</a:t>
            </a:r>
          </a:p>
          <a:p>
            <a:pPr marL="266700" indent="-266700" algn="just">
              <a:lnSpc>
                <a:spcPct val="107000"/>
              </a:lnSpc>
              <a:spcBef>
                <a:spcPts val="0"/>
              </a:spcBef>
            </a:pPr>
            <a:r>
              <a:rPr lang="sk-SK" sz="2000" dirty="0" smtClean="0"/>
              <a:t>sfarbenie </a:t>
            </a:r>
            <a:r>
              <a:rPr lang="sk-SK" sz="2000" dirty="0"/>
              <a:t>peritonea (výstelka brušnej dutiny), </a:t>
            </a:r>
            <a:r>
              <a:rPr lang="sk-SK" sz="2000" dirty="0" smtClean="0"/>
              <a:t>u</a:t>
            </a:r>
            <a:r>
              <a:rPr lang="sk-SK" sz="2000" dirty="0"/>
              <a:t> karasa zlatistého svetlé a u karasa striebristého čierne. </a:t>
            </a:r>
            <a:endParaRPr lang="sk-SK" sz="2000" dirty="0" smtClean="0"/>
          </a:p>
          <a:p>
            <a:pPr marL="266700" indent="-266700" algn="just">
              <a:lnSpc>
                <a:spcPct val="107000"/>
              </a:lnSpc>
              <a:spcBef>
                <a:spcPts val="0"/>
              </a:spcBef>
            </a:pPr>
            <a:r>
              <a:rPr lang="sk-SK" sz="2000" b="1" dirty="0" smtClean="0"/>
              <a:t>Pre spoľahlivé rozlíšenie pôvodných a nepôvodných karasov, vzhľadom na ich vzájomné kríženie je však potrebné </a:t>
            </a:r>
            <a:r>
              <a:rPr lang="sk-SK" sz="2000" b="1" dirty="0" smtClean="0"/>
              <a:t>použitie </a:t>
            </a:r>
            <a:r>
              <a:rPr lang="sk-SK" sz="2000" b="1" dirty="0" smtClean="0"/>
              <a:t>molekulárnych </a:t>
            </a:r>
            <a:r>
              <a:rPr lang="sk-SK" sz="2000" b="1" dirty="0" smtClean="0"/>
              <a:t>metód</a:t>
            </a:r>
            <a:r>
              <a:rPr lang="sk-SK" sz="2000" b="1" dirty="0" smtClean="0"/>
              <a:t>.</a:t>
            </a:r>
            <a:endParaRPr lang="sk-SK" sz="2000" b="1" dirty="0"/>
          </a:p>
          <a:p>
            <a:pPr>
              <a:spcBef>
                <a:spcPts val="0"/>
              </a:spcBef>
            </a:pPr>
            <a:endParaRPr lang="sk-SK" sz="2000" dirty="0"/>
          </a:p>
        </p:txBody>
      </p:sp>
      <p:pic>
        <p:nvPicPr>
          <p:cNvPr id="4" name="Obrázok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5"/>
          <a:stretch/>
        </p:blipFill>
        <p:spPr bwMode="auto">
          <a:xfrm>
            <a:off x="7054424" y="1084333"/>
            <a:ext cx="4387715" cy="23515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ovná spojovacia šípka 5"/>
          <p:cNvCxnSpPr/>
          <p:nvPr/>
        </p:nvCxnSpPr>
        <p:spPr>
          <a:xfrm>
            <a:off x="6870138" y="1335186"/>
            <a:ext cx="566443" cy="30749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7"/>
          <p:cNvCxnSpPr/>
          <p:nvPr/>
        </p:nvCxnSpPr>
        <p:spPr>
          <a:xfrm flipH="1">
            <a:off x="10284978" y="1828800"/>
            <a:ext cx="291312" cy="37223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Obrázok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8428" r="35142" b="41930"/>
          <a:stretch/>
        </p:blipFill>
        <p:spPr bwMode="auto">
          <a:xfrm flipH="1">
            <a:off x="6983427" y="4062202"/>
            <a:ext cx="4046017" cy="1893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Rovná spojovacia šípka 12"/>
          <p:cNvCxnSpPr/>
          <p:nvPr/>
        </p:nvCxnSpPr>
        <p:spPr>
          <a:xfrm>
            <a:off x="7436581" y="4416903"/>
            <a:ext cx="566443" cy="30749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41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612" y="1112380"/>
            <a:ext cx="3613451" cy="2710088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575" y="189733"/>
            <a:ext cx="2566488" cy="692386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356049" y="1553578"/>
            <a:ext cx="6554549" cy="501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sk-SK" sz="2000" dirty="0"/>
              <a:t>Typickým biotopom </a:t>
            </a:r>
            <a:r>
              <a:rPr lang="sk-SK" sz="2000" dirty="0" smtClean="0"/>
              <a:t>sú </a:t>
            </a:r>
            <a:r>
              <a:rPr lang="sk-SK" sz="2000" dirty="0"/>
              <a:t>mŕtve a poloprietočné ramená, jazierka mimo aktívnych inundácií riek, melioračné kanály (v minulosti i menšie extenzívne rybníky, ťažobné jamy, malé vodné nádrže</a:t>
            </a:r>
            <a:r>
              <a:rPr lang="sk-SK" sz="2000" dirty="0" smtClean="0"/>
              <a:t>), husto porastené natantnou i submerznou vegetáciou.</a:t>
            </a:r>
            <a:endParaRPr lang="sk-SK" sz="2000" dirty="0" smtClean="0"/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sk-SK" sz="2000" dirty="0" smtClean="0"/>
              <a:t>Vďaka </a:t>
            </a:r>
            <a:r>
              <a:rPr lang="sk-SK" sz="2000" dirty="0" smtClean="0"/>
              <a:t>adaptáciám efektívne prežíva </a:t>
            </a:r>
            <a:r>
              <a:rPr lang="sk-SK" sz="2000" dirty="0" smtClean="0"/>
              <a:t>v biotopoch </a:t>
            </a:r>
            <a:r>
              <a:rPr lang="sk-SK" sz="2000" dirty="0"/>
              <a:t>so sezónnymi </a:t>
            </a:r>
            <a:r>
              <a:rPr lang="sk-SK" sz="2000" dirty="0" smtClean="0"/>
              <a:t>hypoxiami až anoxiami </a:t>
            </a:r>
            <a:r>
              <a:rPr lang="sk-SK" sz="2000" dirty="0" smtClean="0"/>
              <a:t>(napr</a:t>
            </a:r>
            <a:r>
              <a:rPr lang="sk-SK" sz="2000" dirty="0" smtClean="0"/>
              <a:t>.</a:t>
            </a:r>
            <a:r>
              <a:rPr lang="sk-SK" sz="2000" dirty="0"/>
              <a:t> </a:t>
            </a:r>
            <a:r>
              <a:rPr lang="sk-SK" sz="2000" dirty="0" smtClean="0"/>
              <a:t>lesné jazierka, močiare </a:t>
            </a:r>
            <a:r>
              <a:rPr lang="sk-SK" sz="2000" dirty="0"/>
              <a:t>s množstvom </a:t>
            </a:r>
            <a:r>
              <a:rPr lang="sk-SK" sz="2000" dirty="0" smtClean="0"/>
              <a:t>nahromadeného </a:t>
            </a:r>
            <a:r>
              <a:rPr lang="sk-SK" sz="2000" dirty="0" err="1" smtClean="0"/>
              <a:t>org</a:t>
            </a:r>
            <a:r>
              <a:rPr lang="sk-SK" sz="2000" dirty="0" smtClean="0"/>
              <a:t>. materiálu</a:t>
            </a:r>
            <a:r>
              <a:rPr lang="sk-SK" sz="2000" dirty="0" smtClean="0"/>
              <a:t>), kde iné druhy neprežijú, tu vytvára nízko telovú formu (</a:t>
            </a:r>
            <a:r>
              <a:rPr lang="sk-SK" sz="2000" i="1" dirty="0" smtClean="0"/>
              <a:t>C. carassius </a:t>
            </a:r>
            <a:r>
              <a:rPr lang="sk-SK" sz="2000" dirty="0" smtClean="0"/>
              <a:t>m. </a:t>
            </a:r>
            <a:r>
              <a:rPr lang="sk-SK" sz="2000" i="1" dirty="0" smtClean="0"/>
              <a:t>humilis</a:t>
            </a:r>
            <a:r>
              <a:rPr lang="sk-SK" sz="2000" dirty="0" smtClean="0"/>
              <a:t>)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sk-SK" sz="2000" dirty="0" smtClean="0"/>
              <a:t>Preferuje spoločenstvo </a:t>
            </a:r>
            <a:r>
              <a:rPr lang="sk-SK" sz="2000" dirty="0"/>
              <a:t>limnofilných druhov </a:t>
            </a:r>
            <a:r>
              <a:rPr lang="sk-SK" sz="2000" dirty="0" smtClean="0"/>
              <a:t>rýb (napr. červenica, lieň, čík, ovsienka, šťuka, blatniak), v ichtyocenózach </a:t>
            </a:r>
            <a:r>
              <a:rPr lang="sk-SK" sz="2000" dirty="0"/>
              <a:t>s výskytom dravých druhov, </a:t>
            </a:r>
            <a:r>
              <a:rPr lang="sk-SK" sz="2000" dirty="0" smtClean="0"/>
              <a:t>napr. v</a:t>
            </a:r>
            <a:r>
              <a:rPr lang="sk-SK" sz="2000" dirty="0"/>
              <a:t> hlbších mŕtvych ramenách, vytvára vysoko telovú </a:t>
            </a:r>
            <a:r>
              <a:rPr lang="sk-SK" sz="2000" dirty="0" smtClean="0"/>
              <a:t>formu. </a:t>
            </a:r>
            <a:endParaRPr lang="sk-SK" sz="2000" dirty="0"/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sk-SK" sz="2000" dirty="0" smtClean="0"/>
          </a:p>
        </p:txBody>
      </p:sp>
      <p:sp>
        <p:nvSpPr>
          <p:cNvPr id="9" name="BlokTextu 8"/>
          <p:cNvSpPr txBox="1"/>
          <p:nvPr/>
        </p:nvSpPr>
        <p:spPr>
          <a:xfrm>
            <a:off x="607017" y="1088822"/>
            <a:ext cx="1022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i="1" dirty="0" smtClean="0"/>
              <a:t>Biotop</a:t>
            </a:r>
            <a:endParaRPr lang="sk-SK" sz="2400" b="1" i="1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291" y="3669574"/>
            <a:ext cx="3714568" cy="278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2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575" y="189733"/>
            <a:ext cx="2566488" cy="692386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558350" y="1597207"/>
            <a:ext cx="5785806" cy="501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</a:pPr>
            <a:r>
              <a:rPr lang="sk-SK" sz="2000" dirty="0" smtClean="0"/>
              <a:t>Podľa </a:t>
            </a:r>
            <a:r>
              <a:rPr lang="sk-SK" sz="2000" dirty="0"/>
              <a:t>prílohy č. 5 vyhlášky MŽP SR č. 170/2021 Z. z., ktorou sa vykonáva zákon č. 543/2002 Z. z. o ochrane prírody a krajiny v znení neskorších predpisov je zaradený medzi </a:t>
            </a:r>
            <a:r>
              <a:rPr lang="sk-SK" sz="2000" b="1" dirty="0"/>
              <a:t>chránené živočíchy a druhy národného významu</a:t>
            </a:r>
            <a:r>
              <a:rPr lang="sk-SK" sz="2000" dirty="0"/>
              <a:t>. </a:t>
            </a:r>
            <a:endParaRPr lang="sk-SK" sz="2000" dirty="0" smtClean="0"/>
          </a:p>
          <a:p>
            <a:pPr indent="449580" algn="just">
              <a:lnSpc>
                <a:spcPct val="107000"/>
              </a:lnSpc>
            </a:pPr>
            <a:r>
              <a:rPr lang="sk-SK" sz="2000" dirty="0" smtClean="0"/>
              <a:t>Jeho </a:t>
            </a:r>
            <a:r>
              <a:rPr lang="sk-SK" sz="2000" dirty="0"/>
              <a:t>spoločenská hodnota podľa citovanej vyhlášky je stanovená na </a:t>
            </a:r>
            <a:r>
              <a:rPr lang="sk-SK" sz="2000" b="1" dirty="0"/>
              <a:t>500 Eur </a:t>
            </a:r>
            <a:r>
              <a:rPr lang="sk-SK" sz="2000" dirty="0"/>
              <a:t>za jedinca</a:t>
            </a:r>
            <a:r>
              <a:rPr lang="sk-SK" sz="2000" dirty="0" smtClean="0"/>
              <a:t>.</a:t>
            </a:r>
          </a:p>
          <a:p>
            <a:pPr indent="449580" algn="just">
              <a:lnSpc>
                <a:spcPct val="107000"/>
              </a:lnSpc>
            </a:pPr>
            <a:r>
              <a:rPr lang="sk-SK" sz="2000" dirty="0"/>
              <a:t>Podľa Červeného zoznamu rýb a mihuľovcov karas zlatistý patrí medzi </a:t>
            </a:r>
            <a:r>
              <a:rPr lang="sk-SK" sz="2000" b="1" dirty="0"/>
              <a:t>silne ohrozené </a:t>
            </a:r>
            <a:r>
              <a:rPr lang="sk-SK" sz="2000" b="1" dirty="0" smtClean="0"/>
              <a:t>druhy - EN </a:t>
            </a:r>
            <a:r>
              <a:rPr lang="sk-SK" sz="2000" dirty="0"/>
              <a:t>(</a:t>
            </a:r>
            <a:r>
              <a:rPr lang="sk-SK" sz="2000" cap="small" dirty="0"/>
              <a:t>Koščo &amp; Holčík</a:t>
            </a:r>
            <a:r>
              <a:rPr lang="sk-SK" sz="2000" dirty="0"/>
              <a:t> 2008). </a:t>
            </a:r>
            <a:endParaRPr lang="sk-SK" sz="2000" dirty="0" smtClean="0"/>
          </a:p>
          <a:p>
            <a:pPr indent="449580" algn="just">
              <a:lnSpc>
                <a:spcPct val="107000"/>
              </a:lnSpc>
            </a:pPr>
            <a:r>
              <a:rPr lang="sk-SK" sz="2000" dirty="0" smtClean="0"/>
              <a:t>Podľa aktualizovaného </a:t>
            </a:r>
            <a:r>
              <a:rPr lang="sk-SK" sz="2000" dirty="0"/>
              <a:t>Červeného zoznamu </a:t>
            </a:r>
            <a:r>
              <a:rPr lang="sk-SK" sz="2000" dirty="0" smtClean="0"/>
              <a:t>(Koščo et al. 2024 </a:t>
            </a:r>
            <a:r>
              <a:rPr lang="sk-SK" sz="2000" i="1" dirty="0" smtClean="0"/>
              <a:t>in press</a:t>
            </a:r>
            <a:r>
              <a:rPr lang="sk-SK" sz="2000" dirty="0" smtClean="0"/>
              <a:t>.) bude zaradený v kategórii - </a:t>
            </a:r>
            <a:r>
              <a:rPr lang="sk-SK" sz="2000" b="1" dirty="0" smtClean="0"/>
              <a:t>kriticky ohrozený (CR).</a:t>
            </a:r>
            <a:endParaRPr lang="sk-SK" sz="2000" b="1" dirty="0"/>
          </a:p>
          <a:p>
            <a:pPr indent="449580" algn="just">
              <a:lnSpc>
                <a:spcPct val="107000"/>
              </a:lnSpc>
            </a:pPr>
            <a:endParaRPr lang="sk-SK" sz="2000" dirty="0"/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sk-SK" sz="2000" dirty="0"/>
          </a:p>
        </p:txBody>
      </p:sp>
      <p:sp>
        <p:nvSpPr>
          <p:cNvPr id="9" name="BlokTextu 8"/>
          <p:cNvSpPr txBox="1"/>
          <p:nvPr/>
        </p:nvSpPr>
        <p:spPr>
          <a:xfrm>
            <a:off x="728284" y="956932"/>
            <a:ext cx="5375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i="1" dirty="0" smtClean="0"/>
              <a:t>Legislatívna ochrana druhu na Slovensku</a:t>
            </a:r>
            <a:endParaRPr lang="sk-SK" sz="2400" b="1" i="1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49" y="1677553"/>
            <a:ext cx="4679254" cy="35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129508" y="70851"/>
            <a:ext cx="2084432" cy="88211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575" y="189733"/>
            <a:ext cx="2566488" cy="692386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3974143" y="768560"/>
            <a:ext cx="5588058" cy="5407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k-SK" sz="2800" b="1" dirty="0" smtClean="0">
                <a:solidFill>
                  <a:schemeClr val="tx1"/>
                </a:solidFill>
              </a:rPr>
              <a:t>Výskyt </a:t>
            </a:r>
            <a:r>
              <a:rPr lang="sk-SK" sz="2800" b="1" i="1" dirty="0" smtClean="0">
                <a:solidFill>
                  <a:schemeClr val="tx1"/>
                </a:solidFill>
              </a:rPr>
              <a:t>C. carassius </a:t>
            </a:r>
            <a:r>
              <a:rPr lang="sk-SK" sz="2800" b="1" dirty="0" smtClean="0">
                <a:solidFill>
                  <a:schemeClr val="tx1"/>
                </a:solidFill>
              </a:rPr>
              <a:t>na Slovensku</a:t>
            </a:r>
            <a:endParaRPr lang="sk-SK" sz="2800" b="1" dirty="0">
              <a:solidFill>
                <a:schemeClr val="tx1"/>
              </a:solidFill>
            </a:endParaRPr>
          </a:p>
        </p:txBody>
      </p:sp>
      <p:pic>
        <p:nvPicPr>
          <p:cNvPr id="10" name="Obrázok 9"/>
          <p:cNvPicPr/>
          <p:nvPr/>
        </p:nvPicPr>
        <p:blipFill rotWithShape="1">
          <a:blip r:embed="rId4"/>
          <a:srcRect l="18388" t="22344" r="23404" b="8506"/>
          <a:stretch/>
        </p:blipFill>
        <p:spPr bwMode="auto">
          <a:xfrm>
            <a:off x="5980016" y="1844984"/>
            <a:ext cx="5869318" cy="3996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Obdĺžnik 10"/>
          <p:cNvSpPr/>
          <p:nvPr/>
        </p:nvSpPr>
        <p:spPr>
          <a:xfrm>
            <a:off x="241733" y="1665613"/>
            <a:ext cx="56509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000" dirty="0"/>
              <a:t>Od konca </a:t>
            </a:r>
            <a:r>
              <a:rPr lang="sk-SK" sz="2000" dirty="0" smtClean="0"/>
              <a:t>70. rokov min. </a:t>
            </a:r>
            <a:r>
              <a:rPr lang="sk-SK" sz="2000" dirty="0"/>
              <a:t>storočia početnosť </a:t>
            </a:r>
            <a:r>
              <a:rPr lang="sk-SK" sz="2000" i="1" dirty="0" smtClean="0"/>
              <a:t>C. carassius </a:t>
            </a:r>
            <a:r>
              <a:rPr lang="sk-SK" sz="2000" dirty="0" smtClean="0"/>
              <a:t>v SR začína </a:t>
            </a:r>
            <a:r>
              <a:rPr lang="sk-SK" sz="2000" dirty="0"/>
              <a:t>drasticky </a:t>
            </a:r>
            <a:r>
              <a:rPr lang="sk-SK" sz="2000" dirty="0" smtClean="0"/>
              <a:t>klesať,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Na </a:t>
            </a:r>
            <a:r>
              <a:rPr lang="sk-SK" sz="2000" dirty="0"/>
              <a:t>prelome tisícročí sa </a:t>
            </a:r>
            <a:r>
              <a:rPr lang="sk-SK" sz="2000" dirty="0" smtClean="0"/>
              <a:t>ocitá </a:t>
            </a:r>
            <a:r>
              <a:rPr lang="sk-SK" sz="2000" dirty="0"/>
              <a:t>na zozname ohrozených druhov rýb </a:t>
            </a:r>
            <a:r>
              <a:rPr lang="sk-SK" sz="2000" dirty="0" smtClean="0"/>
              <a:t>SR </a:t>
            </a:r>
            <a:r>
              <a:rPr lang="sk-SK" sz="2000" dirty="0"/>
              <a:t>(HOLČÍK </a:t>
            </a:r>
            <a:r>
              <a:rPr lang="sk-SK" sz="2000" dirty="0" smtClean="0"/>
              <a:t>1998),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Druh vymizol </a:t>
            </a:r>
            <a:r>
              <a:rPr lang="sk-SK" sz="2000" dirty="0"/>
              <a:t>z početných historických lokalít na </a:t>
            </a:r>
            <a:r>
              <a:rPr lang="sk-SK" sz="2000" dirty="0" smtClean="0"/>
              <a:t>JZ </a:t>
            </a:r>
            <a:r>
              <a:rPr lang="sk-SK" sz="2000" dirty="0"/>
              <a:t>i </a:t>
            </a:r>
            <a:r>
              <a:rPr lang="sk-SK" sz="2000" dirty="0" smtClean="0"/>
              <a:t>východnom SR,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Aktuálne najhoršie je na tom povodie </a:t>
            </a:r>
            <a:r>
              <a:rPr lang="sk-SK" sz="2000" dirty="0"/>
              <a:t>Tisy, </a:t>
            </a:r>
            <a:r>
              <a:rPr lang="sk-SK" sz="2000" dirty="0" smtClean="0"/>
              <a:t>druh </a:t>
            </a:r>
            <a:r>
              <a:rPr lang="sk-SK" sz="2000" dirty="0"/>
              <a:t>tu úplne vymizol z charakteristických lokalít napr. v záplavových územiach riek Latorica, Bodrog a Tisa (FEDORČÁK et al. 2023a). </a:t>
            </a:r>
            <a:endParaRPr lang="sk-SK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Refúgiá druhu </a:t>
            </a:r>
            <a:r>
              <a:rPr lang="sk-SK" sz="2000" dirty="0"/>
              <a:t>na východe SR </a:t>
            </a:r>
            <a:r>
              <a:rPr lang="sk-SK" sz="2000" dirty="0" smtClean="0"/>
              <a:t>niekoľko lokalít </a:t>
            </a:r>
            <a:r>
              <a:rPr lang="sk-SK" sz="2000" dirty="0"/>
              <a:t>submontánnej zóne, kde bol </a:t>
            </a:r>
            <a:r>
              <a:rPr lang="sk-SK" sz="2000" dirty="0" smtClean="0"/>
              <a:t>introdukovaný</a:t>
            </a:r>
            <a:r>
              <a:rPr lang="sk-SK" sz="2000" dirty="0"/>
              <a:t>. </a:t>
            </a:r>
            <a:endParaRPr lang="sk-SK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000" dirty="0" smtClean="0"/>
              <a:t>Na Podunajsku prežívajúce populácie v chránených lokalitách, kde sa nepraktizuje športový rybolov a zarybňovanie nepôvodnými druhmi.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8566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4586" y="27704"/>
            <a:ext cx="5967202" cy="1018632"/>
          </a:xfrm>
        </p:spPr>
        <p:txBody>
          <a:bodyPr>
            <a:normAutofit/>
          </a:bodyPr>
          <a:lstStyle/>
          <a:p>
            <a:r>
              <a:rPr lang="sk-SK" sz="2800" b="1" i="1" dirty="0" smtClean="0"/>
              <a:t>Príčiny ohrozenia druhu</a:t>
            </a:r>
            <a:endParaRPr lang="sk-SK" sz="2800" b="1" i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4904" y="960695"/>
            <a:ext cx="5895958" cy="3199529"/>
          </a:xfrm>
        </p:spPr>
        <p:txBody>
          <a:bodyPr>
            <a:noAutofit/>
          </a:bodyPr>
          <a:lstStyle/>
          <a:p>
            <a:pPr algn="just"/>
            <a:r>
              <a:rPr lang="sk-SK" sz="2200" dirty="0" smtClean="0"/>
              <a:t>úbytok </a:t>
            </a:r>
            <a:r>
              <a:rPr lang="sk-SK" sz="2200" dirty="0"/>
              <a:t>až strata vhodných biotopov v dôsledku vodohospodárskych a melioračných zásahov, </a:t>
            </a:r>
            <a:endParaRPr lang="sk-SK" sz="2200" dirty="0" smtClean="0"/>
          </a:p>
          <a:p>
            <a:pPr algn="just"/>
            <a:r>
              <a:rPr lang="sk-SK" sz="2200" dirty="0" smtClean="0"/>
              <a:t>znečistenie </a:t>
            </a:r>
            <a:r>
              <a:rPr lang="sk-SK" sz="2200" dirty="0"/>
              <a:t>vôd </a:t>
            </a:r>
            <a:r>
              <a:rPr lang="sk-SK" sz="2200" dirty="0" smtClean="0"/>
              <a:t>(vypúšťanie odpadových vôd, aplikácia </a:t>
            </a:r>
            <a:r>
              <a:rPr lang="sk-SK" sz="2200" dirty="0"/>
              <a:t>chemických látok </a:t>
            </a:r>
            <a:r>
              <a:rPr lang="sk-SK" sz="2200" dirty="0" smtClean="0"/>
              <a:t>v poľnohospodárstve)</a:t>
            </a:r>
          </a:p>
          <a:p>
            <a:pPr algn="just"/>
            <a:r>
              <a:rPr lang="sk-SK" sz="2200" dirty="0" smtClean="0"/>
              <a:t>Vplyv inváznych a nepôvodných druhov - </a:t>
            </a:r>
            <a:r>
              <a:rPr lang="sk-SK" sz="2200" dirty="0"/>
              <a:t>(</a:t>
            </a:r>
            <a:r>
              <a:rPr lang="sk-SK" sz="2200" i="1" dirty="0"/>
              <a:t>C. auratus</a:t>
            </a:r>
            <a:r>
              <a:rPr lang="sk-SK" sz="2200" dirty="0"/>
              <a:t> complex</a:t>
            </a:r>
            <a:r>
              <a:rPr lang="sk-SK" sz="2200" dirty="0" smtClean="0"/>
              <a:t>) šírenie s</a:t>
            </a:r>
            <a:r>
              <a:rPr lang="sk-SK" sz="2200" dirty="0"/>
              <a:t> pričinením </a:t>
            </a:r>
            <a:r>
              <a:rPr lang="sk-SK" sz="2200" dirty="0" smtClean="0"/>
              <a:t>človeka, </a:t>
            </a:r>
            <a:r>
              <a:rPr lang="sk-SK" sz="2200" dirty="0" smtClean="0"/>
              <a:t>gynogenéza, hybridizácia, kompetícia. </a:t>
            </a:r>
            <a:r>
              <a:rPr lang="sk-SK" sz="2200" i="1" dirty="0" err="1" smtClean="0"/>
              <a:t>P</a:t>
            </a:r>
            <a:r>
              <a:rPr lang="sk-SK" sz="2200" i="1" dirty="0" err="1" smtClean="0"/>
              <a:t>erccottus</a:t>
            </a:r>
            <a:r>
              <a:rPr lang="sk-SK" sz="2200" i="1" dirty="0" smtClean="0"/>
              <a:t> </a:t>
            </a:r>
            <a:r>
              <a:rPr lang="sk-SK" sz="2200" i="1" dirty="0" err="1" smtClean="0"/>
              <a:t>glennii</a:t>
            </a:r>
            <a:r>
              <a:rPr lang="sk-SK" sz="2200" dirty="0" smtClean="0"/>
              <a:t>, </a:t>
            </a:r>
            <a:r>
              <a:rPr lang="sk-SK" sz="2200" i="1" dirty="0" err="1" smtClean="0"/>
              <a:t>Ameiurus</a:t>
            </a:r>
            <a:r>
              <a:rPr lang="sk-SK" sz="2200" i="1" dirty="0" smtClean="0"/>
              <a:t> </a:t>
            </a:r>
            <a:r>
              <a:rPr lang="sk-SK" sz="2200" i="1" dirty="0" err="1" smtClean="0"/>
              <a:t>melas</a:t>
            </a:r>
            <a:r>
              <a:rPr lang="sk-SK" sz="2200" i="1" dirty="0" smtClean="0"/>
              <a:t>, </a:t>
            </a:r>
            <a:r>
              <a:rPr lang="sk-SK" sz="2200" i="1" dirty="0" err="1" smtClean="0"/>
              <a:t>Lepomis</a:t>
            </a:r>
            <a:r>
              <a:rPr lang="sk-SK" sz="2200" i="1" dirty="0" smtClean="0"/>
              <a:t> </a:t>
            </a:r>
            <a:r>
              <a:rPr lang="sk-SK" sz="2200" i="1" dirty="0" err="1" smtClean="0"/>
              <a:t>gibbossus</a:t>
            </a:r>
            <a:r>
              <a:rPr lang="sk-SK" sz="2200" i="1" dirty="0" smtClean="0"/>
              <a:t>, </a:t>
            </a:r>
            <a:r>
              <a:rPr lang="sk-SK" sz="2200" i="1" dirty="0" err="1" smtClean="0"/>
              <a:t>Pseudorasbora</a:t>
            </a:r>
            <a:r>
              <a:rPr lang="sk-SK" sz="2200" i="1" dirty="0" smtClean="0"/>
              <a:t> </a:t>
            </a:r>
            <a:r>
              <a:rPr lang="sk-SK" sz="2200" i="1" dirty="0" err="1" smtClean="0"/>
              <a:t>parva</a:t>
            </a:r>
            <a:r>
              <a:rPr lang="sk-SK" sz="2200" dirty="0" smtClean="0"/>
              <a:t> - potravná </a:t>
            </a:r>
            <a:r>
              <a:rPr lang="sk-SK" sz="2200" dirty="0"/>
              <a:t>a </a:t>
            </a:r>
            <a:r>
              <a:rPr lang="sk-SK" sz="2200" dirty="0" smtClean="0"/>
              <a:t>priestorová kompetícia, </a:t>
            </a:r>
            <a:r>
              <a:rPr lang="sk-SK" sz="2200" dirty="0" err="1" smtClean="0"/>
              <a:t>predácia</a:t>
            </a:r>
            <a:r>
              <a:rPr lang="sk-SK" sz="2200" dirty="0" smtClean="0"/>
              <a:t> lariev, </a:t>
            </a:r>
            <a:r>
              <a:rPr lang="sk-SK" sz="2200" dirty="0" err="1" smtClean="0"/>
              <a:t>juvenilov</a:t>
            </a:r>
            <a:r>
              <a:rPr lang="sk-SK" sz="2200" dirty="0" smtClean="0"/>
              <a:t>. </a:t>
            </a:r>
          </a:p>
          <a:p>
            <a:pPr algn="just"/>
            <a:r>
              <a:rPr lang="sk-SK" sz="2200" dirty="0"/>
              <a:t>extrémne suchá s následkom </a:t>
            </a:r>
            <a:r>
              <a:rPr lang="sk-SK" sz="2200" dirty="0" smtClean="0"/>
              <a:t>úplného vysychania </a:t>
            </a:r>
            <a:r>
              <a:rPr lang="sk-SK" sz="2200" dirty="0"/>
              <a:t>biotopov, čo vedie k pokračujúcej fragmentácii </a:t>
            </a:r>
            <a:r>
              <a:rPr lang="sk-SK" sz="2200" dirty="0" smtClean="0"/>
              <a:t>a</a:t>
            </a:r>
            <a:r>
              <a:rPr lang="sk-SK" sz="2200" dirty="0"/>
              <a:t> ochudobňovaniu </a:t>
            </a:r>
            <a:r>
              <a:rPr lang="sk-SK" sz="2200" dirty="0" smtClean="0"/>
              <a:t>populácií</a:t>
            </a:r>
            <a:r>
              <a:rPr lang="sk-SK" sz="2200" dirty="0"/>
              <a:t>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5"/>
          <a:stretch/>
        </p:blipFill>
        <p:spPr>
          <a:xfrm>
            <a:off x="9209987" y="4774022"/>
            <a:ext cx="2784029" cy="173816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922" y="225880"/>
            <a:ext cx="4980901" cy="2801757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20" y="4564116"/>
            <a:ext cx="2597426" cy="194806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68" y="3027637"/>
            <a:ext cx="3401548" cy="16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6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74058" y="1205166"/>
            <a:ext cx="6209963" cy="4351338"/>
          </a:xfrm>
        </p:spPr>
        <p:txBody>
          <a:bodyPr>
            <a:noAutofit/>
          </a:bodyPr>
          <a:lstStyle/>
          <a:p>
            <a:pPr algn="just"/>
            <a:r>
              <a:rPr lang="sk-SK" sz="2000" dirty="0"/>
              <a:t>Vzhľadom na alarmujúci stav </a:t>
            </a:r>
            <a:r>
              <a:rPr lang="sk-SK" sz="2000" dirty="0" smtClean="0"/>
              <a:t>populácií </a:t>
            </a:r>
            <a:r>
              <a:rPr lang="sk-SK" sz="2000" dirty="0"/>
              <a:t>karasa zlatistého, v roku 2022 začala </a:t>
            </a:r>
            <a:r>
              <a:rPr lang="sk-SK" sz="2000" dirty="0" smtClean="0"/>
              <a:t>prvýkrát </a:t>
            </a:r>
            <a:r>
              <a:rPr lang="sk-SK" sz="2000" dirty="0"/>
              <a:t>na Slovensku </a:t>
            </a:r>
            <a:r>
              <a:rPr lang="sk-SK" sz="2000" dirty="0" smtClean="0"/>
              <a:t>spolupráca zameraná </a:t>
            </a:r>
            <a:r>
              <a:rPr lang="sk-SK" sz="2000" dirty="0"/>
              <a:t>na záchranu tohto ohrozeného druhu</a:t>
            </a:r>
            <a:r>
              <a:rPr lang="sk-SK" sz="2000" dirty="0" smtClean="0"/>
              <a:t>.</a:t>
            </a:r>
          </a:p>
          <a:p>
            <a:pPr algn="just"/>
            <a:r>
              <a:rPr lang="sk-SK" sz="2000" dirty="0"/>
              <a:t>Na základe dohôd </a:t>
            </a:r>
            <a:r>
              <a:rPr lang="sk-SK" sz="2000" dirty="0" smtClean="0"/>
              <a:t>medzi ŠOP SR </a:t>
            </a:r>
            <a:r>
              <a:rPr lang="sk-SK" sz="2000" dirty="0"/>
              <a:t>a </a:t>
            </a:r>
            <a:r>
              <a:rPr lang="sk-SK" sz="2000" dirty="0" smtClean="0"/>
              <a:t>MO SRZ Žiar nad Hronom a osobitne tiež s Botanickou záhradou UPJŠ v Košiciach, boli </a:t>
            </a:r>
            <a:r>
              <a:rPr lang="sk-SK" sz="2000" dirty="0"/>
              <a:t>zriadené dva samostatné záchranné chovy karasa </a:t>
            </a:r>
            <a:r>
              <a:rPr lang="sk-SK" sz="2000" dirty="0" smtClean="0"/>
              <a:t>zlatistého. </a:t>
            </a:r>
          </a:p>
          <a:p>
            <a:pPr algn="just"/>
            <a:r>
              <a:rPr lang="sk-SK" sz="2000" dirty="0" smtClean="0"/>
              <a:t>Lokalita v Žiari nad Hronom je určená primárne na zachovanie genofondu z Podunajska a jazierko v Košiciach pre povodie Tisy (východ SR).</a:t>
            </a:r>
          </a:p>
          <a:p>
            <a:pPr algn="just"/>
            <a:r>
              <a:rPr lang="sk-SK" sz="2000" dirty="0" smtClean="0"/>
              <a:t>Obe lokality boli vytvorené mimo zdrojov ŠOP SR, jazierko v Žiari bolo vybudované v svojpomocne na náklady </a:t>
            </a:r>
            <a:r>
              <a:rPr lang="sk-SK" sz="2000" dirty="0" smtClean="0"/>
              <a:t>MO SRZ a jazierko v Košiciach bolo v réžii Botanickej záhrady. ŠOP SR zabezpečovala odborný servis pri získavaní materiálu z voľnej prírody a odb. dohľad pri organizácii chovu.</a:t>
            </a:r>
            <a:endParaRPr lang="sk-SK" sz="2000" dirty="0" smtClean="0"/>
          </a:p>
          <a:p>
            <a:pPr marL="0" indent="0" algn="just">
              <a:buNone/>
            </a:pPr>
            <a:endParaRPr lang="sk-SK" sz="20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23802" y="365125"/>
            <a:ext cx="5198458" cy="840041"/>
          </a:xfrm>
        </p:spPr>
        <p:txBody>
          <a:bodyPr>
            <a:normAutofit/>
          </a:bodyPr>
          <a:lstStyle/>
          <a:p>
            <a:r>
              <a:rPr lang="sk-SK" sz="3200" b="1" i="1" dirty="0" smtClean="0"/>
              <a:t>Praktická ochrana druhu</a:t>
            </a:r>
            <a:endParaRPr lang="sk-SK" sz="3200" b="1" i="1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37" y="469338"/>
            <a:ext cx="4584138" cy="305609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99" y="3333919"/>
            <a:ext cx="3989373" cy="26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575" y="189733"/>
            <a:ext cx="2566488" cy="692386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63496" y="1078153"/>
            <a:ext cx="53500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u="sng" dirty="0" smtClean="0">
                <a:ea typeface="Times New Roman" panose="02020603050405020304" pitchFamily="18" charset="0"/>
              </a:rPr>
              <a:t>Jazierko v </a:t>
            </a:r>
            <a:r>
              <a:rPr lang="sk-SK" sz="2400" u="sng" dirty="0">
                <a:ea typeface="Times New Roman" panose="02020603050405020304" pitchFamily="18" charset="0"/>
              </a:rPr>
              <a:t>Žiari nad </a:t>
            </a:r>
            <a:r>
              <a:rPr lang="sk-SK" sz="2400" u="sng" dirty="0" smtClean="0">
                <a:ea typeface="Times New Roman" panose="02020603050405020304" pitchFamily="18" charset="0"/>
              </a:rPr>
              <a:t>Hronom: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dirty="0" smtClean="0">
                <a:ea typeface="Times New Roman" panose="02020603050405020304" pitchFamily="18" charset="0"/>
              </a:rPr>
              <a:t>kruhový tvar </a:t>
            </a:r>
            <a:r>
              <a:rPr lang="sk-SK" sz="2400" dirty="0">
                <a:ea typeface="Times New Roman" panose="02020603050405020304" pitchFamily="18" charset="0"/>
              </a:rPr>
              <a:t>s plochou približne </a:t>
            </a:r>
            <a:r>
              <a:rPr lang="sk-SK" sz="2400" dirty="0" smtClean="0">
                <a:ea typeface="Times New Roman" panose="02020603050405020304" pitchFamily="18" charset="0"/>
              </a:rPr>
              <a:t>180 </a:t>
            </a:r>
            <a:r>
              <a:rPr lang="sk-SK" sz="2400" dirty="0">
                <a:ea typeface="Times New Roman" panose="02020603050405020304" pitchFamily="18" charset="0"/>
              </a:rPr>
              <a:t>m</a:t>
            </a:r>
            <a:r>
              <a:rPr lang="sk-SK" sz="2400" baseline="30000" dirty="0">
                <a:ea typeface="Times New Roman" panose="02020603050405020304" pitchFamily="18" charset="0"/>
              </a:rPr>
              <a:t>2</a:t>
            </a:r>
            <a:r>
              <a:rPr lang="sk-SK" sz="2400" dirty="0">
                <a:ea typeface="Times New Roman" panose="02020603050405020304" pitchFamily="18" charset="0"/>
              </a:rPr>
              <a:t> </a:t>
            </a:r>
            <a:endParaRPr lang="sk-SK" sz="2400" dirty="0" smtClean="0"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dirty="0" smtClean="0">
                <a:ea typeface="Times New Roman" panose="02020603050405020304" pitchFamily="18" charset="0"/>
              </a:rPr>
              <a:t>dno je </a:t>
            </a:r>
            <a:r>
              <a:rPr lang="sk-SK" sz="2400" dirty="0">
                <a:ea typeface="Times New Roman" panose="02020603050405020304" pitchFamily="18" charset="0"/>
              </a:rPr>
              <a:t>prirodzené hlinité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dirty="0" smtClean="0">
                <a:ea typeface="Times New Roman" panose="02020603050405020304" pitchFamily="18" charset="0"/>
              </a:rPr>
              <a:t>max</a:t>
            </a:r>
            <a:r>
              <a:rPr lang="sk-SK" sz="2400" dirty="0">
                <a:ea typeface="Times New Roman" panose="02020603050405020304" pitchFamily="18" charset="0"/>
              </a:rPr>
              <a:t>. </a:t>
            </a:r>
            <a:r>
              <a:rPr lang="sk-SK" sz="2400" dirty="0" smtClean="0">
                <a:ea typeface="Times New Roman" panose="02020603050405020304" pitchFamily="18" charset="0"/>
              </a:rPr>
              <a:t>hĺbka </a:t>
            </a:r>
            <a:r>
              <a:rPr lang="sk-SK" sz="2400" dirty="0">
                <a:ea typeface="Times New Roman" panose="02020603050405020304" pitchFamily="18" charset="0"/>
              </a:rPr>
              <a:t>cca 120 cm </a:t>
            </a:r>
            <a:endParaRPr lang="sk-SK" sz="2400" dirty="0" smtClean="0"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dirty="0" smtClean="0">
                <a:ea typeface="Times New Roman" panose="02020603050405020304" pitchFamily="18" charset="0"/>
              </a:rPr>
              <a:t>napájané </a:t>
            </a:r>
            <a:r>
              <a:rPr lang="sk-SK" sz="2400" dirty="0">
                <a:ea typeface="Times New Roman" panose="02020603050405020304" pitchFamily="18" charset="0"/>
              </a:rPr>
              <a:t>priesakovými vodami z ramena Hrona. </a:t>
            </a:r>
            <a:r>
              <a:rPr lang="sk-SK" sz="2400" dirty="0" smtClean="0">
                <a:ea typeface="Times New Roman" panose="02020603050405020304" pitchFamily="18" charset="0"/>
              </a:rPr>
              <a:t>čiastočné zatienenie hladiny porastom </a:t>
            </a:r>
            <a:r>
              <a:rPr lang="sk-SK" sz="2400" dirty="0">
                <a:ea typeface="Times New Roman" panose="02020603050405020304" pitchFamily="18" charset="0"/>
              </a:rPr>
              <a:t>vŕb a jelší, brehy </a:t>
            </a:r>
            <a:r>
              <a:rPr lang="sk-SK" sz="2400" dirty="0" smtClean="0">
                <a:ea typeface="Times New Roman" panose="02020603050405020304" pitchFamily="18" charset="0"/>
              </a:rPr>
              <a:t>porastené mokraďovou vegetáciou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dirty="0" err="1" smtClean="0"/>
              <a:t>submerzná</a:t>
            </a:r>
            <a:r>
              <a:rPr lang="sk-SK" sz="2400" dirty="0" smtClean="0"/>
              <a:t> i </a:t>
            </a:r>
            <a:r>
              <a:rPr lang="sk-SK" sz="2400" dirty="0" err="1" smtClean="0"/>
              <a:t>natantná</a:t>
            </a:r>
            <a:r>
              <a:rPr lang="sk-SK" sz="2400" dirty="0" smtClean="0"/>
              <a:t> </a:t>
            </a:r>
            <a:r>
              <a:rPr lang="sk-SK" sz="2400" dirty="0" err="1" smtClean="0"/>
              <a:t>makrofytná</a:t>
            </a:r>
            <a:r>
              <a:rPr lang="sk-SK" sz="2400" dirty="0" smtClean="0"/>
              <a:t> vegetácia (</a:t>
            </a:r>
            <a:r>
              <a:rPr lang="sk-SK" sz="2400" i="1" dirty="0" err="1" smtClean="0"/>
              <a:t>Potamogeton</a:t>
            </a:r>
            <a:r>
              <a:rPr lang="sk-SK" sz="2400" dirty="0" smtClean="0"/>
              <a:t> sp., </a:t>
            </a:r>
            <a:r>
              <a:rPr lang="sk-SK" sz="2400" i="1" dirty="0" err="1" smtClean="0"/>
              <a:t>Alisma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pl</a:t>
            </a:r>
            <a:r>
              <a:rPr lang="sk-SK" sz="2400" i="1" dirty="0" smtClean="0"/>
              <a:t>. </a:t>
            </a:r>
            <a:r>
              <a:rPr lang="sk-SK" sz="2400" i="1" dirty="0" err="1" smtClean="0"/>
              <a:t>aq</a:t>
            </a:r>
            <a:r>
              <a:rPr lang="sk-SK" sz="2400" dirty="0" smtClean="0"/>
              <a:t>., </a:t>
            </a:r>
            <a:r>
              <a:rPr lang="sk-SK" sz="2400" i="1" dirty="0" err="1" smtClean="0"/>
              <a:t>Lemna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trisulca</a:t>
            </a:r>
            <a:r>
              <a:rPr lang="sk-SK" sz="2400" dirty="0" smtClean="0"/>
              <a:t>, vysadené </a:t>
            </a:r>
            <a:r>
              <a:rPr lang="sk-SK" sz="2400" i="1" dirty="0" err="1" smtClean="0"/>
              <a:t>Nymphaea</a:t>
            </a:r>
            <a:r>
              <a:rPr lang="sk-SK" sz="2400" dirty="0" smtClean="0"/>
              <a:t> sp.)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dirty="0" smtClean="0"/>
              <a:t>Oplotenie proti vniknutiu predátorov </a:t>
            </a:r>
            <a:r>
              <a:rPr lang="sk-SK" sz="2400" dirty="0"/>
              <a:t>(</a:t>
            </a:r>
            <a:r>
              <a:rPr lang="sk-SK" sz="2400" dirty="0" smtClean="0"/>
              <a:t>vydra) a nepovolaných osôb</a:t>
            </a:r>
            <a:endParaRPr lang="sk-SK" sz="2400" dirty="0"/>
          </a:p>
        </p:txBody>
      </p:sp>
      <p:pic>
        <p:nvPicPr>
          <p:cNvPr id="12" name="Obrázok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1"/>
          <a:stretch/>
        </p:blipFill>
        <p:spPr bwMode="auto">
          <a:xfrm>
            <a:off x="5977894" y="3642421"/>
            <a:ext cx="4849249" cy="2866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30" y="731987"/>
            <a:ext cx="4365653" cy="291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0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</TotalTime>
  <Words>587</Words>
  <Application>Microsoft Office PowerPoint</Application>
  <PresentationFormat>Širokouhlá</PresentationFormat>
  <Paragraphs>86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Motív Office</vt:lpstr>
      <vt:lpstr>Prezentácia programu PowerPoint</vt:lpstr>
      <vt:lpstr>Prezentácia programu PowerPoint</vt:lpstr>
      <vt:lpstr>Charakteristické znaky: </vt:lpstr>
      <vt:lpstr>Prezentácia programu PowerPoint</vt:lpstr>
      <vt:lpstr>Prezentácia programu PowerPoint</vt:lpstr>
      <vt:lpstr>Prezentácia programu PowerPoint</vt:lpstr>
      <vt:lpstr>Príčiny ohrozenia druhu</vt:lpstr>
      <vt:lpstr>Praktická ochrana druhu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baxa</dc:creator>
  <cp:lastModifiedBy>Hajdu</cp:lastModifiedBy>
  <cp:revision>47</cp:revision>
  <dcterms:created xsi:type="dcterms:W3CDTF">2024-03-08T08:59:42Z</dcterms:created>
  <dcterms:modified xsi:type="dcterms:W3CDTF">2024-03-20T14:12:07Z</dcterms:modified>
</cp:coreProperties>
</file>