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4" r:id="rId4"/>
    <p:sldId id="263" r:id="rId5"/>
    <p:sldId id="265" r:id="rId6"/>
    <p:sldId id="268" r:id="rId7"/>
    <p:sldId id="269" r:id="rId8"/>
    <p:sldId id="270" r:id="rId9"/>
    <p:sldId id="291" r:id="rId10"/>
    <p:sldId id="271" r:id="rId11"/>
    <p:sldId id="272" r:id="rId12"/>
    <p:sldId id="290" r:id="rId13"/>
    <p:sldId id="280" r:id="rId14"/>
    <p:sldId id="281" r:id="rId15"/>
    <p:sldId id="282" r:id="rId16"/>
    <p:sldId id="283" r:id="rId17"/>
    <p:sldId id="289" r:id="rId18"/>
    <p:sldId id="287" r:id="rId19"/>
    <p:sldId id="273" r:id="rId20"/>
    <p:sldId id="277" r:id="rId21"/>
    <p:sldId id="288" r:id="rId22"/>
    <p:sldId id="274" r:id="rId23"/>
    <p:sldId id="275" r:id="rId24"/>
    <p:sldId id="292" r:id="rId25"/>
    <p:sldId id="276" r:id="rId26"/>
    <p:sldId id="262" r:id="rId27"/>
    <p:sldId id="293" r:id="rId28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FF9966"/>
    <a:srgbClr val="F0772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84E427A-3D55-4303-BF80-6455036E1DE7}" styleName="Styl s motivem 1 – zvýraznění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Styl s motivem 1 – zvýraznění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D7B26C5-4107-4FEC-AEDC-1716B250A1EF}" styleName="Světlý sty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6D9F66E-5EB9-4882-86FB-DCBF35E3C3E4}" styleName="Střední styl 4 – zvýraznění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1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15T09:35:19.13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27,'1'-1,"0"0,0 0,0 0,0 0,0-1,0 2,0-1,1 0,-1 0,1 0,-1 0,0 1,1-1,-1 1,1-1,-1 1,1 0,-1-1,1 1,0 0,-1 0,1 0,1 0,1 0,95-8,119 5,-110 3,1490 36,-1179-18,-381-18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15T09:35:36.466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36 0,'325'20,"-232"-8,-1 3,99 31,-153-37,49 5,28 7,-112-20,0 0,0 0,0 0,0 0,-1 1,1-1,0 1,-1 0,1 0,-1 0,1 0,-1 0,0 1,0-1,0 0,0 1,0 0,-1-1,1 1,-1 0,0 0,0 0,0 0,0 0,0 0,-1 0,1 1,-1-1,0 0,0 0,0 0,0 0,-1 1,0 3,-2 9,-1-1,0 0,-1 0,-1 0,-12 23,1-7,-3-1,0 0,-2-1,-1-2,-1 0,-40 34,-184 128,126-101,7-3,-148 117,253-194,6-5,0 0,0 1,0-1,0 0,-1-1,-8 5,10-8,7-5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15T09:35:37.397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0 104,'421'2,"575"-8,-981 5,243-13,-204 8,-1-1,89-26,-107 18,-22 6,-13 8,0 1,1 0,-1 0,0-1,0 1,0 0,0 0,0-1,0 1,0 0,0 0,0-1,0 1,0 0,0 0,0-1,0 1,0 0,0 0,0-1,0 1,0 0,0 0,0-1,0 1,-1 0,1 0,0 0,0-1,0 1,0 0,-1 0,1 0,0-1,0 1,0 0,-1 0,1 0,0 0,0 0,-1-1,1 1,-13-5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15T09:35:38.210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15T09:35:38.550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15T09:35:40.13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0 131,'4324'0,"-4291"-2,0 0,-1-3,1 0,-1-3,48-16,-8 7,-59 16,0-1,-1-1,1 0,0-1,-1 0,0-1,0 0,0-1,19-14,-17 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15T09:35:40.480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11,'0'-4,"0"-2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15T09:35:40.834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F985FF-0DFD-34A5-2336-64F423751C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E51460A-4E06-238B-4A4B-B9CD0F59BC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A116121-B56E-45F8-9E48-52D2EB9FA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4CD9A4A-A2F2-5F4B-0187-CB13467F4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36ED036-CC22-955B-6DE8-9AB7778DC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9353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66C971-876E-D4B2-A496-21A641953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1EDC53E-8013-0C55-4E79-C0E9E8EB45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7464B21-685D-72E0-A891-93C119794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5954980-4306-53AB-9093-9BD8D63A2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91634BB-1DE5-7F67-7170-D84861734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5310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77957AA-0E91-F847-842F-13BC9F4D55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1BFA1D4-D245-64D0-C0F0-E46AE7E33F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2206F57-3B2A-3CF7-8BEA-F6E65DD44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2AD7E71-12E3-BEAF-D6AC-27E4ADE57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5A630EE-2909-7BED-9BC6-18E0F5633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0113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B8D1CF-FED3-B21E-2F4F-FBEECC50C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C51400-DEE6-FB28-A1F6-5C7C74F59B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A5D4ED2-FE3E-5697-B316-77585CAA6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AC3320D-950F-57C1-A5DF-F98B647B4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E3911D1-2D87-BC9F-ED6B-4874F91EA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7967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BE930B-0C3F-B43F-18C6-93419D17D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C325018-39D3-265D-E282-8378E4D3D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191987F-E855-86D5-7D51-BB5B2433B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AE132D2-382D-AD96-0373-536EE6983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788FB86-F2C0-60F4-003C-30D2AF94F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8038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2DD9DF-03CE-3037-FA92-B194D4AC8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F25360-D227-DB47-ACF9-26841AB2C0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A5DA46E-A70C-ACB7-0376-B51346E386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4C2601C-809C-F7E2-6F4C-ED08A5E18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7AC1EB2-DBCF-676D-39E3-DC08D7365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CE8BF89-E233-3BE1-358C-8CEF3805E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2748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00A0C0-70C6-C6B3-05EA-91C92EE5C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69FDFA9-AC66-516D-C8F4-FD3A6F27C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F167A7A-B1DF-CE83-6B88-13BC370F58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974F895-347E-38C1-321B-90DFFCC65C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F29A108-8307-62BD-9D0C-E8B74DFFF2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D9FF0CB-8036-DE78-3199-25CE032E1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FFBA75C-D255-2DC2-2C8C-21343C3AB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F60933B-8EBB-23EA-6984-0D37DF313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2052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BA7D5E-61FC-AB67-586A-2478F4C00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C480F65-8DD8-055E-EDBC-2F0F9735B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45E2F0C-1856-6707-7DF2-779CF03E4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ED10B31-BDD3-3AD9-7EFB-D07A16E2F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3973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721080D-E0A2-EA2B-EF3A-4CF3CBE7E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E9A386C-7CE1-2BE6-2073-8D944D6E3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A7DB3D4-6B0F-7A90-84E0-817AAF157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5735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03B4EF-EC5D-17A8-E581-166AB831E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0EB16D-18B3-6F71-8EEF-0AB0ED4E8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726F335-1D07-43FF-7D72-3F870D618F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75A3A45-3FB8-DA38-5EF5-AD98321A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CF95DF4-F5C2-80E9-636E-C61FD96C5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3E292E3-7F85-CB7D-6524-A6983F0BF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5024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5083DD-DF0A-34A8-6ABE-4C5CE1ECC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68B3E85-E49A-1ADD-A283-E2A7E08490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DBF9D0A-FA41-D1B9-8FD7-E95549E18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7A72418-CDAF-5F3A-640C-E5B5580DB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57D8F29-4998-8F65-DD34-F58BC6659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0284F24-2097-6698-33A8-156D23F96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6480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1B98679-03E6-5D46-CE13-EB8818E0E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3629C30-4EE6-C1E0-C935-65FBAB6BB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C0E6B6C-1012-BEA1-E7FB-C0D526833E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8B23A00-7674-7D90-BA31-87E6BAA251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3D7F8BF-FB2F-6E0F-F861-2DDFC027B0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3197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9.emf"/><Relationship Id="rId7" Type="http://schemas.openxmlformats.org/officeDocument/2006/relationships/image" Target="../media/image32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hyperlink" Target="mailto:regenda@frov.jcu.cz" TargetMode="External"/><Relationship Id="rId5" Type="http://schemas.openxmlformats.org/officeDocument/2006/relationships/image" Target="../media/image2.jpeg"/><Relationship Id="rId10" Type="http://schemas.openxmlformats.org/officeDocument/2006/relationships/image" Target="../media/image35.jpeg"/><Relationship Id="rId4" Type="http://schemas.openxmlformats.org/officeDocument/2006/relationships/image" Target="../media/image30.jpeg"/><Relationship Id="rId9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customXml" Target="../ink/ink5.xml"/><Relationship Id="rId18" Type="http://schemas.openxmlformats.org/officeDocument/2006/relationships/customXml" Target="../ink/ink8.xml"/><Relationship Id="rId3" Type="http://schemas.openxmlformats.org/officeDocument/2006/relationships/image" Target="../media/image3.png"/><Relationship Id="rId7" Type="http://schemas.openxmlformats.org/officeDocument/2006/relationships/customXml" Target="../ink/ink2.xml"/><Relationship Id="rId12" Type="http://schemas.openxmlformats.org/officeDocument/2006/relationships/image" Target="../media/image9.png"/><Relationship Id="rId17" Type="http://schemas.openxmlformats.org/officeDocument/2006/relationships/image" Target="../media/image11.png"/><Relationship Id="rId2" Type="http://schemas.openxmlformats.org/officeDocument/2006/relationships/image" Target="../media/image2.jpeg"/><Relationship Id="rId16" Type="http://schemas.openxmlformats.org/officeDocument/2006/relationships/customXml" Target="../ink/ink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5" Type="http://schemas.openxmlformats.org/officeDocument/2006/relationships/image" Target="../media/image10.png"/><Relationship Id="rId10" Type="http://schemas.openxmlformats.org/officeDocument/2006/relationships/image" Target="../media/image8.png"/><Relationship Id="rId4" Type="http://schemas.openxmlformats.org/officeDocument/2006/relationships/image" Target="../media/image5.jpg"/><Relationship Id="rId9" Type="http://schemas.openxmlformats.org/officeDocument/2006/relationships/customXml" Target="../ink/ink3.xml"/><Relationship Id="rId14" Type="http://schemas.openxmlformats.org/officeDocument/2006/relationships/customXml" Target="../ink/ink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7.jpeg"/><Relationship Id="rId10" Type="http://schemas.openxmlformats.org/officeDocument/2006/relationships/image" Target="../media/image16.jpeg"/><Relationship Id="rId4" Type="http://schemas.openxmlformats.org/officeDocument/2006/relationships/image" Target="../media/image6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2DF04-5B44-573F-5E28-A36B9BDAB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7E76E1A-E3FE-2F12-D10A-09F1334E7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695"/>
            <a:ext cx="12192000" cy="2174810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42F771AB-39F8-E281-042A-284B8447A7E5}"/>
              </a:ext>
            </a:extLst>
          </p:cNvPr>
          <p:cNvSpPr/>
          <p:nvPr/>
        </p:nvSpPr>
        <p:spPr>
          <a:xfrm>
            <a:off x="53477" y="6454998"/>
            <a:ext cx="120770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algn="just"/>
            <a:r>
              <a:rPr lang="cs-CZ" sz="1000" b="1" i="1" dirty="0"/>
              <a:t>Norské fondy přispívají ke snižování hospodářských a sociálních rozdílů v Evropském hospodářském prostoru ǀ Norské fondy posilují bilaterální vztahy mezi Norskem a Českou republikou.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B5C5AC2-0CE6-F3D5-1677-AD751F1DD80F}"/>
              </a:ext>
            </a:extLst>
          </p:cNvPr>
          <p:cNvSpPr txBox="1"/>
          <p:nvPr/>
        </p:nvSpPr>
        <p:spPr>
          <a:xfrm>
            <a:off x="176165" y="2906570"/>
            <a:ext cx="118368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00B050"/>
                </a:solidFill>
              </a:rPr>
              <a:t>Ekonomické aspekty šetrného </a:t>
            </a:r>
          </a:p>
          <a:p>
            <a:pPr algn="ctr"/>
            <a:r>
              <a:rPr lang="cs-CZ" sz="3600" b="1" dirty="0">
                <a:solidFill>
                  <a:srgbClr val="00B050"/>
                </a:solidFill>
              </a:rPr>
              <a:t>hospodaření na rybnících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5E05B47-FB7F-AA47-E553-081315112FFB}"/>
              </a:ext>
            </a:extLst>
          </p:cNvPr>
          <p:cNvSpPr txBox="1"/>
          <p:nvPr/>
        </p:nvSpPr>
        <p:spPr>
          <a:xfrm>
            <a:off x="176165" y="4991311"/>
            <a:ext cx="11836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Ján Regenda</a:t>
            </a:r>
            <a:r>
              <a:rPr lang="cs-CZ" dirty="0"/>
              <a:t>, FROV JU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CAC4E19-3113-B396-42BE-F7131F6B19B6}"/>
              </a:ext>
            </a:extLst>
          </p:cNvPr>
          <p:cNvSpPr txBox="1"/>
          <p:nvPr/>
        </p:nvSpPr>
        <p:spPr>
          <a:xfrm>
            <a:off x="176165" y="5951442"/>
            <a:ext cx="1183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Konference</a:t>
            </a:r>
            <a:r>
              <a:rPr lang="cs-CZ" b="1" dirty="0">
                <a:solidFill>
                  <a:schemeClr val="bg1">
                    <a:lumMod val="50000"/>
                  </a:schemeClr>
                </a:solidFill>
              </a:rPr>
              <a:t> RAGO – Vodňany 21. 3. 2024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418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ek 29">
            <a:extLst>
              <a:ext uri="{FF2B5EF4-FFF2-40B4-BE49-F238E27FC236}">
                <a16:creationId xmlns:a16="http://schemas.microsoft.com/office/drawing/2014/main" id="{E194CECB-FF78-EBE8-4392-7BB771DFF0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182" y="93917"/>
            <a:ext cx="2713114" cy="52844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4A1F55C-E311-67D6-2AD8-17F1CA6A4290}"/>
              </a:ext>
            </a:extLst>
          </p:cNvPr>
          <p:cNvSpPr txBox="1"/>
          <p:nvPr/>
        </p:nvSpPr>
        <p:spPr>
          <a:xfrm>
            <a:off x="105704" y="622358"/>
            <a:ext cx="11980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00B050"/>
                </a:solidFill>
              </a:rPr>
              <a:t>Jaká je cena / hodnota ryb ?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00F382B-737F-6941-1EEF-6B8ADFA813D5}"/>
              </a:ext>
            </a:extLst>
          </p:cNvPr>
          <p:cNvSpPr txBox="1"/>
          <p:nvPr/>
        </p:nvSpPr>
        <p:spPr>
          <a:xfrm>
            <a:off x="369116" y="1410560"/>
            <a:ext cx="112915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b="1" dirty="0"/>
              <a:t>Cena </a:t>
            </a:r>
            <a:r>
              <a:rPr lang="cs-CZ" dirty="0"/>
              <a:t>– částka, kterou očekává prodejce za svůj produkt na trhu </a:t>
            </a:r>
            <a:endParaRPr lang="cs-CZ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chemeClr val="bg2">
                    <a:lumMod val="50000"/>
                  </a:schemeClr>
                </a:solidFill>
              </a:rPr>
              <a:t>Hodnota 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– částka, kterou je zákazník ochoten zaplatit za zboží nebo službu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b="1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b="1" dirty="0"/>
              <a:t>cena 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↔ „tržní“ cena     </a:t>
            </a:r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      hodnota ↔ „spravedlivá“ hodnota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(„vnitřní“ hodnota – daná náklady)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79B04F6-7DB1-C89C-958C-5FADF3EBBA62}"/>
              </a:ext>
            </a:extLst>
          </p:cNvPr>
          <p:cNvSpPr txBox="1"/>
          <p:nvPr/>
        </p:nvSpPr>
        <p:spPr>
          <a:xfrm>
            <a:off x="3201534" y="3523173"/>
            <a:ext cx="53836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Cena je to, co platíte, hodnota je to, co dostanete.          </a:t>
            </a:r>
            <a:r>
              <a:rPr lang="cs-CZ" sz="100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                                                                    </a:t>
            </a:r>
            <a:r>
              <a:rPr lang="cs-CZ" i="1" dirty="0">
                <a:solidFill>
                  <a:schemeClr val="accent2">
                    <a:lumMod val="75000"/>
                  </a:schemeClr>
                </a:solidFill>
              </a:rPr>
              <a:t>Warren </a:t>
            </a:r>
            <a:r>
              <a:rPr lang="cs-CZ" i="1" dirty="0" err="1">
                <a:solidFill>
                  <a:schemeClr val="accent2">
                    <a:lumMod val="75000"/>
                  </a:schemeClr>
                </a:solidFill>
              </a:rPr>
              <a:t>Buffett</a:t>
            </a:r>
            <a:r>
              <a:rPr lang="cs-CZ" i="1" dirty="0">
                <a:solidFill>
                  <a:schemeClr val="accent2">
                    <a:lumMod val="75000"/>
                  </a:schemeClr>
                </a:solidFill>
              </a:rPr>
              <a:t>  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3A61853-68A3-A5D0-A050-FB32BA59499B}"/>
              </a:ext>
            </a:extLst>
          </p:cNvPr>
          <p:cNvSpPr txBox="1"/>
          <p:nvPr/>
        </p:nvSpPr>
        <p:spPr>
          <a:xfrm>
            <a:off x="268448" y="2850271"/>
            <a:ext cx="116858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b="1" dirty="0">
                <a:solidFill>
                  <a:srgbClr val="7030A0"/>
                </a:solidFill>
              </a:rPr>
              <a:t>Tržní cena </a:t>
            </a:r>
            <a:r>
              <a:rPr lang="cs-CZ" sz="2200" dirty="0">
                <a:solidFill>
                  <a:srgbClr val="7030A0"/>
                </a:solidFill>
              </a:rPr>
              <a:t>– průsečík poptávky </a:t>
            </a:r>
            <a:r>
              <a:rPr lang="cs-CZ" sz="2200" dirty="0"/>
              <a:t>(hodnoty/výhody pro uživatele) </a:t>
            </a:r>
            <a:r>
              <a:rPr lang="cs-CZ" sz="2200" dirty="0">
                <a:solidFill>
                  <a:srgbClr val="7030A0"/>
                </a:solidFill>
              </a:rPr>
              <a:t>a nabídky </a:t>
            </a:r>
            <a:r>
              <a:rPr lang="cs-CZ" sz="2200" dirty="0"/>
              <a:t>(vzácnosti statku)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5C36633-057E-3379-0708-35E6A56EEF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27" r="13447"/>
          <a:stretch/>
        </p:blipFill>
        <p:spPr>
          <a:xfrm>
            <a:off x="805342" y="4505348"/>
            <a:ext cx="1982072" cy="209888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EBB2091-76F8-D19C-1FE5-CF5E3A6EBD42}"/>
              </a:ext>
            </a:extLst>
          </p:cNvPr>
          <p:cNvSpPr txBox="1"/>
          <p:nvPr/>
        </p:nvSpPr>
        <p:spPr>
          <a:xfrm>
            <a:off x="1157041" y="6610795"/>
            <a:ext cx="14932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i="1" dirty="0"/>
              <a:t>Foto: www.chefshop.cz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7DB8519-B861-065B-09C0-6B4076F232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0582" y="4561639"/>
            <a:ext cx="2472595" cy="1855572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22F97BF1-FC5C-B5D5-8A55-0C480513C6D9}"/>
              </a:ext>
            </a:extLst>
          </p:cNvPr>
          <p:cNvSpPr txBox="1"/>
          <p:nvPr/>
        </p:nvSpPr>
        <p:spPr>
          <a:xfrm>
            <a:off x="9373182" y="6604234"/>
            <a:ext cx="14932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i="1" dirty="0"/>
              <a:t>Foto: www.malachit-obchod.cz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764B9BA-F02A-A95A-0DCC-F6CB215117BF}"/>
              </a:ext>
            </a:extLst>
          </p:cNvPr>
          <p:cNvSpPr txBox="1"/>
          <p:nvPr/>
        </p:nvSpPr>
        <p:spPr>
          <a:xfrm>
            <a:off x="262152" y="3518966"/>
            <a:ext cx="3068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chemeClr val="accent6"/>
                </a:solidFill>
              </a:rPr>
              <a:t>Pitná voda </a:t>
            </a:r>
          </a:p>
          <a:p>
            <a:pPr algn="ctr"/>
            <a:r>
              <a:rPr lang="cs-CZ" dirty="0">
                <a:solidFill>
                  <a:schemeClr val="accent6"/>
                </a:solidFill>
              </a:rPr>
              <a:t>má velkou (užitnou) hodnotu, </a:t>
            </a:r>
          </a:p>
          <a:p>
            <a:pPr algn="ctr"/>
            <a:r>
              <a:rPr lang="cs-CZ" dirty="0">
                <a:solidFill>
                  <a:schemeClr val="accent6"/>
                </a:solidFill>
              </a:rPr>
              <a:t>ale nízkou cenu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AD3B2B25-2C8A-85E4-8C5F-E2202B128A92}"/>
              </a:ext>
            </a:extLst>
          </p:cNvPr>
          <p:cNvSpPr txBox="1"/>
          <p:nvPr/>
        </p:nvSpPr>
        <p:spPr>
          <a:xfrm>
            <a:off x="8103765" y="3518966"/>
            <a:ext cx="3910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0070C0"/>
                </a:solidFill>
              </a:rPr>
              <a:t>Diamant – nerost </a:t>
            </a:r>
          </a:p>
          <a:p>
            <a:pPr algn="ctr"/>
            <a:r>
              <a:rPr lang="cs-CZ" dirty="0">
                <a:solidFill>
                  <a:srgbClr val="0070C0"/>
                </a:solidFill>
              </a:rPr>
              <a:t>má malou (užitnou) hodnotu, </a:t>
            </a:r>
          </a:p>
          <a:p>
            <a:pPr algn="ctr"/>
            <a:r>
              <a:rPr lang="cs-CZ" dirty="0">
                <a:solidFill>
                  <a:srgbClr val="0070C0"/>
                </a:solidFill>
              </a:rPr>
              <a:t>ale velkou cenu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EDE0A02A-F315-FCBE-3F58-1777DE789D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4323"/>
          <a:stretch/>
        </p:blipFill>
        <p:spPr>
          <a:xfrm>
            <a:off x="3649295" y="4185439"/>
            <a:ext cx="4488111" cy="2418795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E85C28E6-6C28-FA75-A199-FF76B3DBC832}"/>
              </a:ext>
            </a:extLst>
          </p:cNvPr>
          <p:cNvSpPr txBox="1"/>
          <p:nvPr/>
        </p:nvSpPr>
        <p:spPr>
          <a:xfrm>
            <a:off x="5265111" y="6610795"/>
            <a:ext cx="14932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i="1" dirty="0"/>
              <a:t>Foto: www.treking.cz</a:t>
            </a:r>
          </a:p>
        </p:txBody>
      </p:sp>
    </p:spTree>
    <p:extLst>
      <p:ext uri="{BB962C8B-B14F-4D97-AF65-F5344CB8AC3E}">
        <p14:creationId xmlns:p14="http://schemas.microsoft.com/office/powerpoint/2010/main" val="328497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ek 29">
            <a:extLst>
              <a:ext uri="{FF2B5EF4-FFF2-40B4-BE49-F238E27FC236}">
                <a16:creationId xmlns:a16="http://schemas.microsoft.com/office/drawing/2014/main" id="{E194CECB-FF78-EBE8-4392-7BB771DFF0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182" y="93917"/>
            <a:ext cx="2713114" cy="52844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4A1F55C-E311-67D6-2AD8-17F1CA6A4290}"/>
              </a:ext>
            </a:extLst>
          </p:cNvPr>
          <p:cNvSpPr txBox="1"/>
          <p:nvPr/>
        </p:nvSpPr>
        <p:spPr>
          <a:xfrm>
            <a:off x="105704" y="622358"/>
            <a:ext cx="11980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00B050"/>
                </a:solidFill>
              </a:rPr>
              <a:t>Nasazení – obsádky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D07DD813-5483-B4F6-9BAC-7F32811719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003718"/>
              </p:ext>
            </p:extLst>
          </p:nvPr>
        </p:nvGraphicFramePr>
        <p:xfrm>
          <a:off x="105704" y="1410560"/>
          <a:ext cx="11980593" cy="465836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431694">
                  <a:extLst>
                    <a:ext uri="{9D8B030D-6E8A-4147-A177-3AD203B41FA5}">
                      <a16:colId xmlns:a16="http://schemas.microsoft.com/office/drawing/2014/main" val="3800964907"/>
                    </a:ext>
                  </a:extLst>
                </a:gridCol>
                <a:gridCol w="1065125">
                  <a:extLst>
                    <a:ext uri="{9D8B030D-6E8A-4147-A177-3AD203B41FA5}">
                      <a16:colId xmlns:a16="http://schemas.microsoft.com/office/drawing/2014/main" val="406634438"/>
                    </a:ext>
                  </a:extLst>
                </a:gridCol>
                <a:gridCol w="4803112">
                  <a:extLst>
                    <a:ext uri="{9D8B030D-6E8A-4147-A177-3AD203B41FA5}">
                      <a16:colId xmlns:a16="http://schemas.microsoft.com/office/drawing/2014/main" val="2630741830"/>
                    </a:ext>
                  </a:extLst>
                </a:gridCol>
                <a:gridCol w="4680662">
                  <a:extLst>
                    <a:ext uri="{9D8B030D-6E8A-4147-A177-3AD203B41FA5}">
                      <a16:colId xmlns:a16="http://schemas.microsoft.com/office/drawing/2014/main" val="1374639689"/>
                    </a:ext>
                  </a:extLst>
                </a:gridCol>
              </a:tblGrid>
              <a:tr h="473552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Rybník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rgbClr val="7030A0"/>
                          </a:solidFill>
                        </a:rPr>
                        <a:t>Výměra (ha)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</a:rPr>
                        <a:t>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tx1"/>
                          </a:solidFill>
                        </a:rPr>
                        <a:t>2023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1751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1600" b="1" dirty="0">
                          <a:solidFill>
                            <a:srgbClr val="F07724"/>
                          </a:solidFill>
                        </a:rPr>
                        <a:t>Vizír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>
                          <a:solidFill>
                            <a:schemeClr val="tx1"/>
                          </a:solidFill>
                        </a:rPr>
                        <a:t>10,00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K</a:t>
                      </a:r>
                      <a:r>
                        <a:rPr lang="cs-CZ" sz="140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, L</a:t>
                      </a:r>
                      <a:r>
                        <a:rPr lang="cs-CZ" sz="140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cs-CZ" sz="1400" dirty="0" err="1">
                          <a:solidFill>
                            <a:schemeClr val="tx1"/>
                          </a:solidFill>
                        </a:rPr>
                        <a:t>L</a:t>
                      </a:r>
                      <a:r>
                        <a:rPr lang="cs-CZ" sz="1400" baseline="-25000" dirty="0" err="1">
                          <a:solidFill>
                            <a:schemeClr val="tx1"/>
                          </a:solidFill>
                        </a:rPr>
                        <a:t>gen</a:t>
                      </a:r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Š</a:t>
                      </a:r>
                      <a:r>
                        <a:rPr lang="cs-CZ" sz="1400" b="1" baseline="-25000" dirty="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 Š</a:t>
                      </a:r>
                      <a:r>
                        <a:rPr lang="cs-CZ" sz="1400" baseline="-25000" dirty="0">
                          <a:solidFill>
                            <a:schemeClr val="tx1"/>
                          </a:solidFill>
                        </a:rPr>
                        <a:t>1-2</a:t>
                      </a:r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, Š</a:t>
                      </a:r>
                      <a:r>
                        <a:rPr lang="cs-CZ" sz="1400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, Ca</a:t>
                      </a:r>
                      <a:r>
                        <a:rPr lang="cs-CZ" sz="140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, Su</a:t>
                      </a:r>
                      <a:r>
                        <a:rPr lang="cs-CZ" sz="140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, Ú </a:t>
                      </a:r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–</a:t>
                      </a:r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20,67 kg/ha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 err="1">
                          <a:solidFill>
                            <a:schemeClr val="tx1"/>
                          </a:solidFill>
                        </a:rPr>
                        <a:t>L</a:t>
                      </a:r>
                      <a:r>
                        <a:rPr lang="cs-CZ" sz="1400" baseline="-25000" dirty="0" err="1">
                          <a:solidFill>
                            <a:schemeClr val="tx1"/>
                          </a:solidFill>
                        </a:rPr>
                        <a:t>gen</a:t>
                      </a:r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cs-CZ" sz="1400" b="1" dirty="0" err="1">
                          <a:solidFill>
                            <a:schemeClr val="tx1"/>
                          </a:solidFill>
                        </a:rPr>
                        <a:t>slunka</a:t>
                      </a:r>
                      <a:r>
                        <a:rPr lang="cs-CZ" sz="1400" b="1" baseline="-25000" dirty="0" err="1">
                          <a:solidFill>
                            <a:schemeClr val="tx1"/>
                          </a:solidFill>
                        </a:rPr>
                        <a:t>gen</a:t>
                      </a:r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, Š</a:t>
                      </a:r>
                      <a:r>
                        <a:rPr lang="cs-CZ" sz="1400" baseline="-25000" dirty="0">
                          <a:solidFill>
                            <a:schemeClr val="tx1"/>
                          </a:solidFill>
                        </a:rPr>
                        <a:t>1-2</a:t>
                      </a:r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Ca</a:t>
                      </a:r>
                      <a:r>
                        <a:rPr lang="cs-CZ" sz="1400" b="1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, Ca</a:t>
                      </a:r>
                      <a:r>
                        <a:rPr lang="cs-CZ" sz="140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cs-CZ" sz="1400" dirty="0" err="1">
                          <a:solidFill>
                            <a:schemeClr val="tx1"/>
                          </a:solidFill>
                        </a:rPr>
                        <a:t>Ca</a:t>
                      </a:r>
                      <a:r>
                        <a:rPr lang="cs-CZ" sz="1400" baseline="-25000" dirty="0" err="1">
                          <a:solidFill>
                            <a:schemeClr val="tx1"/>
                          </a:solidFill>
                        </a:rPr>
                        <a:t>gen</a:t>
                      </a:r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, Su</a:t>
                      </a:r>
                      <a:r>
                        <a:rPr lang="cs-CZ" sz="140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– 10,0 kg/ha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358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1600" b="1" dirty="0">
                          <a:solidFill>
                            <a:srgbClr val="F07724"/>
                          </a:solidFill>
                        </a:rPr>
                        <a:t>Farský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>
                          <a:solidFill>
                            <a:schemeClr val="tx1"/>
                          </a:solidFill>
                        </a:rPr>
                        <a:t>4,00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 err="1">
                          <a:solidFill>
                            <a:schemeClr val="tx1"/>
                          </a:solidFill>
                        </a:rPr>
                        <a:t>K</a:t>
                      </a:r>
                      <a:r>
                        <a:rPr lang="cs-CZ" sz="1400" b="1" baseline="-25000" dirty="0" err="1">
                          <a:solidFill>
                            <a:schemeClr val="tx1"/>
                          </a:solidFill>
                        </a:rPr>
                        <a:t>z</a:t>
                      </a:r>
                      <a:r>
                        <a:rPr lang="cs-CZ" sz="1400" b="1" baseline="-25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K</a:t>
                      </a:r>
                      <a:r>
                        <a:rPr lang="cs-CZ" sz="1400" b="1" baseline="-25000" dirty="0">
                          <a:solidFill>
                            <a:schemeClr val="tx1"/>
                          </a:solidFill>
                        </a:rPr>
                        <a:t>3 </a:t>
                      </a:r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cs-CZ" sz="1400" b="0" dirty="0" err="1">
                          <a:solidFill>
                            <a:schemeClr val="tx1"/>
                          </a:solidFill>
                        </a:rPr>
                        <a:t>Š</a:t>
                      </a:r>
                      <a:r>
                        <a:rPr lang="cs-CZ" sz="1400" b="0" baseline="-25000" dirty="0" err="1">
                          <a:solidFill>
                            <a:schemeClr val="tx1"/>
                          </a:solidFill>
                        </a:rPr>
                        <a:t>r</a:t>
                      </a:r>
                      <a:r>
                        <a:rPr lang="cs-CZ" sz="1400" b="0" baseline="-25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 Ab</a:t>
                      </a:r>
                      <a:r>
                        <a:rPr lang="cs-CZ" sz="1400" b="1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cs-CZ" sz="1400" b="0" dirty="0" err="1">
                          <a:solidFill>
                            <a:schemeClr val="tx1"/>
                          </a:solidFill>
                        </a:rPr>
                        <a:t>slunka</a:t>
                      </a:r>
                      <a:r>
                        <a:rPr lang="cs-CZ" sz="1400" b="0" baseline="-25000" dirty="0" err="1">
                          <a:solidFill>
                            <a:schemeClr val="tx1"/>
                          </a:solidFill>
                        </a:rPr>
                        <a:t>gen</a:t>
                      </a:r>
                      <a:r>
                        <a:rPr lang="cs-CZ" sz="1400" b="0" baseline="-25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– 930 ks/ha</a:t>
                      </a:r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 (42,63 kg/ha)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0480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1600" b="1" dirty="0">
                          <a:solidFill>
                            <a:srgbClr val="FFC000"/>
                          </a:solidFill>
                        </a:rPr>
                        <a:t>Výtažník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>
                          <a:solidFill>
                            <a:schemeClr val="tx1"/>
                          </a:solidFill>
                        </a:rPr>
                        <a:t>1,396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Ca</a:t>
                      </a:r>
                      <a:r>
                        <a:rPr lang="cs-CZ" sz="1400" b="1" baseline="-25000" dirty="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  – 35 817 ks/ha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K</a:t>
                      </a:r>
                      <a:r>
                        <a:rPr lang="cs-CZ" sz="1400" b="1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 Ca</a:t>
                      </a:r>
                      <a:r>
                        <a:rPr lang="cs-CZ" sz="1400" b="1" baseline="-25000" dirty="0">
                          <a:solidFill>
                            <a:schemeClr val="tx1"/>
                          </a:solidFill>
                        </a:rPr>
                        <a:t>r </a:t>
                      </a:r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 Ca</a:t>
                      </a:r>
                      <a:r>
                        <a:rPr lang="cs-CZ" sz="1400" b="1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  – 1 934 ks/ha</a:t>
                      </a:r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 (34,03 kg/ha)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5382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>
                          <a:solidFill>
                            <a:srgbClr val="FFC000"/>
                          </a:solidFill>
                        </a:rPr>
                        <a:t>Šindelka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>
                          <a:solidFill>
                            <a:schemeClr val="tx1"/>
                          </a:solidFill>
                        </a:rPr>
                        <a:t>0,70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Ab</a:t>
                      </a:r>
                      <a:r>
                        <a:rPr lang="cs-CZ" sz="1400" baseline="-25000" dirty="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Kar o.</a:t>
                      </a:r>
                      <a:r>
                        <a:rPr lang="cs-CZ" sz="1400" b="1" baseline="-25000" dirty="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 – 385 714 ks/ha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Ca</a:t>
                      </a:r>
                      <a:r>
                        <a:rPr lang="cs-CZ" sz="1400" b="1" baseline="-25000" dirty="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  – 71 249 ks/ha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972635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 err="1">
                          <a:solidFill>
                            <a:srgbClr val="FFC000"/>
                          </a:solidFill>
                        </a:rPr>
                        <a:t>Gricák</a:t>
                      </a:r>
                      <a:endParaRPr lang="cs-CZ" sz="1600" b="1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>
                          <a:solidFill>
                            <a:schemeClr val="tx1"/>
                          </a:solidFill>
                        </a:rPr>
                        <a:t>0,85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K</a:t>
                      </a:r>
                      <a:r>
                        <a:rPr lang="cs-CZ" sz="1400" b="1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Ab</a:t>
                      </a:r>
                      <a:r>
                        <a:rPr lang="cs-CZ" sz="1400" b="1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  – 94,12 kg/ha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K</a:t>
                      </a:r>
                      <a:r>
                        <a:rPr lang="cs-CZ" sz="1400" b="1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 Ca</a:t>
                      </a:r>
                      <a:r>
                        <a:rPr lang="cs-CZ" sz="1400" b="1" baseline="-25000" dirty="0">
                          <a:solidFill>
                            <a:schemeClr val="tx1"/>
                          </a:solidFill>
                        </a:rPr>
                        <a:t>r</a:t>
                      </a:r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  – 1 765 ks/ha</a:t>
                      </a:r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 (12,94 kg/ha)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8500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1600" b="1" dirty="0">
                          <a:solidFill>
                            <a:srgbClr val="FFC000"/>
                          </a:solidFill>
                        </a:rPr>
                        <a:t>Ledvinka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>
                          <a:solidFill>
                            <a:schemeClr val="tx1"/>
                          </a:solidFill>
                        </a:rPr>
                        <a:t>0,83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Š</a:t>
                      </a:r>
                      <a:r>
                        <a:rPr lang="cs-CZ" sz="1400" b="1" baseline="-25000" dirty="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  – 64 241 ks/ha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K</a:t>
                      </a:r>
                      <a:r>
                        <a:rPr lang="cs-CZ" sz="1400" b="1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 Ca</a:t>
                      </a:r>
                      <a:r>
                        <a:rPr lang="cs-CZ" sz="1400" b="1" baseline="-25000" dirty="0">
                          <a:solidFill>
                            <a:schemeClr val="tx1"/>
                          </a:solidFill>
                        </a:rPr>
                        <a:t>r</a:t>
                      </a:r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  – 2 289 ks/ha</a:t>
                      </a:r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 (18,94 kg/ha)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8244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1600" b="1" dirty="0" err="1">
                          <a:solidFill>
                            <a:srgbClr val="FFC000"/>
                          </a:solidFill>
                        </a:rPr>
                        <a:t>Kolvín</a:t>
                      </a:r>
                      <a:endParaRPr lang="cs-CZ" sz="1600" b="1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>
                          <a:solidFill>
                            <a:schemeClr val="tx1"/>
                          </a:solidFill>
                        </a:rPr>
                        <a:t>0,70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Ca</a:t>
                      </a:r>
                      <a:r>
                        <a:rPr lang="cs-CZ" sz="1400" b="1" baseline="-25000" dirty="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  – 71 429 ks/ha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bez vody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5530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1600" b="1" dirty="0">
                          <a:solidFill>
                            <a:schemeClr val="accent6"/>
                          </a:solidFill>
                        </a:rPr>
                        <a:t>Velká žabka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>
                          <a:solidFill>
                            <a:schemeClr val="tx1"/>
                          </a:solidFill>
                        </a:rPr>
                        <a:t>0,62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K</a:t>
                      </a:r>
                      <a:r>
                        <a:rPr lang="cs-CZ" sz="1400" b="1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 Ab</a:t>
                      </a:r>
                      <a:r>
                        <a:rPr lang="cs-CZ" sz="1400" b="1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  – 210 kg/ha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nenasazen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00963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>
                          <a:solidFill>
                            <a:schemeClr val="accent6"/>
                          </a:solidFill>
                        </a:rPr>
                        <a:t>Malá žabka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>
                          <a:solidFill>
                            <a:schemeClr val="tx1"/>
                          </a:solidFill>
                        </a:rPr>
                        <a:t>0,65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nenasazen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K</a:t>
                      </a:r>
                      <a:r>
                        <a:rPr lang="cs-CZ" sz="1400" b="1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 K</a:t>
                      </a:r>
                      <a:r>
                        <a:rPr lang="cs-CZ" sz="1400" b="1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cs-CZ" sz="1400" b="0" dirty="0" err="1">
                          <a:solidFill>
                            <a:schemeClr val="tx1"/>
                          </a:solidFill>
                        </a:rPr>
                        <a:t>L</a:t>
                      </a:r>
                      <a:r>
                        <a:rPr lang="cs-CZ" sz="1400" b="0" baseline="-25000" dirty="0" err="1">
                          <a:solidFill>
                            <a:schemeClr val="tx1"/>
                          </a:solidFill>
                        </a:rPr>
                        <a:t>gen</a:t>
                      </a:r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Ab</a:t>
                      </a:r>
                      <a:r>
                        <a:rPr lang="cs-CZ" sz="1400" b="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, Kar o.</a:t>
                      </a:r>
                      <a:r>
                        <a:rPr lang="cs-CZ" sz="14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– 278,46 kg/ha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75852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>
                          <a:solidFill>
                            <a:srgbClr val="0070C0"/>
                          </a:solidFill>
                        </a:rPr>
                        <a:t>Prostřední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>
                          <a:solidFill>
                            <a:schemeClr val="tx1"/>
                          </a:solidFill>
                        </a:rPr>
                        <a:t>0,70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Ab</a:t>
                      </a:r>
                      <a:r>
                        <a:rPr lang="cs-CZ" sz="1400" b="1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  – 42,86 kg/ha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K</a:t>
                      </a:r>
                      <a:r>
                        <a:rPr lang="cs-CZ" sz="1400" b="1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 Ab</a:t>
                      </a:r>
                      <a:r>
                        <a:rPr lang="cs-CZ" sz="1400" b="1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  – 57,14 kg/ha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36380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>
                          <a:solidFill>
                            <a:srgbClr val="0070C0"/>
                          </a:solidFill>
                        </a:rPr>
                        <a:t>Prázdný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>
                          <a:solidFill>
                            <a:schemeClr val="tx1"/>
                          </a:solidFill>
                        </a:rPr>
                        <a:t>0,70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Ab</a:t>
                      </a:r>
                      <a:r>
                        <a:rPr lang="cs-CZ" sz="14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Ab</a:t>
                      </a:r>
                      <a:r>
                        <a:rPr lang="cs-CZ" sz="1400" b="1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400" b="0" dirty="0" err="1">
                          <a:solidFill>
                            <a:schemeClr val="tx1"/>
                          </a:solidFill>
                        </a:rPr>
                        <a:t>Ca</a:t>
                      </a:r>
                      <a:r>
                        <a:rPr lang="cs-CZ" sz="1400" b="0" baseline="-25000" dirty="0" err="1">
                          <a:solidFill>
                            <a:schemeClr val="tx1"/>
                          </a:solidFill>
                        </a:rPr>
                        <a:t>gen</a:t>
                      </a:r>
                      <a:r>
                        <a:rPr lang="cs-CZ" sz="1400" b="0" baseline="-25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– 41,43 kg/ha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nenasazen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1746977"/>
                  </a:ext>
                </a:extLst>
              </a:tr>
            </a:tbl>
          </a:graphicData>
        </a:graphic>
      </p:graphicFrame>
      <p:sp>
        <p:nvSpPr>
          <p:cNvPr id="4" name="Obdélník 3">
            <a:extLst>
              <a:ext uri="{FF2B5EF4-FFF2-40B4-BE49-F238E27FC236}">
                <a16:creationId xmlns:a16="http://schemas.microsoft.com/office/drawing/2014/main" id="{8232ABC0-868E-B44A-261A-7448DD41AF80}"/>
              </a:ext>
            </a:extLst>
          </p:cNvPr>
          <p:cNvSpPr/>
          <p:nvPr/>
        </p:nvSpPr>
        <p:spPr>
          <a:xfrm>
            <a:off x="2647950" y="4268066"/>
            <a:ext cx="1619250" cy="256309"/>
          </a:xfrm>
          <a:prstGeom prst="rect">
            <a:avLst/>
          </a:prstGeom>
          <a:solidFill>
            <a:schemeClr val="accent1">
              <a:alpha val="0"/>
            </a:schemeClr>
          </a:solidFill>
          <a:ln w="254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850D70D-6CFB-262F-1663-CA0C3E29FB09}"/>
              </a:ext>
            </a:extLst>
          </p:cNvPr>
          <p:cNvSpPr/>
          <p:nvPr/>
        </p:nvSpPr>
        <p:spPr>
          <a:xfrm>
            <a:off x="7428869" y="2420216"/>
            <a:ext cx="4010655" cy="256309"/>
          </a:xfrm>
          <a:prstGeom prst="rect">
            <a:avLst/>
          </a:prstGeom>
          <a:solidFill>
            <a:schemeClr val="accent1">
              <a:alpha val="0"/>
            </a:schemeClr>
          </a:solidFill>
          <a:ln w="254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719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ek 29">
            <a:extLst>
              <a:ext uri="{FF2B5EF4-FFF2-40B4-BE49-F238E27FC236}">
                <a16:creationId xmlns:a16="http://schemas.microsoft.com/office/drawing/2014/main" id="{E194CECB-FF78-EBE8-4392-7BB771DFF0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182" y="93917"/>
            <a:ext cx="2713114" cy="52844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4A1F55C-E311-67D6-2AD8-17F1CA6A4290}"/>
              </a:ext>
            </a:extLst>
          </p:cNvPr>
          <p:cNvSpPr txBox="1"/>
          <p:nvPr/>
        </p:nvSpPr>
        <p:spPr>
          <a:xfrm>
            <a:off x="105704" y="622358"/>
            <a:ext cx="11980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00B050"/>
                </a:solidFill>
              </a:rPr>
              <a:t>Výsledky – náklady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D07DD813-5483-B4F6-9BAC-7F32811719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7721845"/>
              </p:ext>
            </p:extLst>
          </p:nvPr>
        </p:nvGraphicFramePr>
        <p:xfrm>
          <a:off x="105704" y="1244716"/>
          <a:ext cx="11930934" cy="509296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075502">
                  <a:extLst>
                    <a:ext uri="{9D8B030D-6E8A-4147-A177-3AD203B41FA5}">
                      <a16:colId xmlns:a16="http://schemas.microsoft.com/office/drawing/2014/main" val="3800964907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406634438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2630741830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1374639689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2382311730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1140849717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4289873139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397161820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1012554258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16512956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1246453164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2242245417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806168206"/>
                    </a:ext>
                  </a:extLst>
                </a:gridCol>
              </a:tblGrid>
              <a:tr h="1089922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Položka 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7030A0"/>
                          </a:solidFill>
                        </a:rPr>
                        <a:t>Průměr 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rgbClr val="F07724"/>
                          </a:solidFill>
                        </a:rPr>
                        <a:t>Vizír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F07724"/>
                          </a:solidFill>
                        </a:rPr>
                        <a:t>Farský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FFC000"/>
                          </a:solidFill>
                        </a:rPr>
                        <a:t>Výtažník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FFC000"/>
                          </a:solidFill>
                        </a:rPr>
                        <a:t>Šindelka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 err="1">
                          <a:solidFill>
                            <a:srgbClr val="FFC000"/>
                          </a:solidFill>
                        </a:rPr>
                        <a:t>Gricák</a:t>
                      </a:r>
                      <a:endParaRPr lang="cs-CZ" sz="1600" dirty="0">
                        <a:solidFill>
                          <a:srgbClr val="FFC000"/>
                        </a:solidFill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FFC000"/>
                          </a:solidFill>
                        </a:rPr>
                        <a:t>Ledvinka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 err="1">
                          <a:solidFill>
                            <a:srgbClr val="FFC000"/>
                          </a:solidFill>
                        </a:rPr>
                        <a:t>Kolvín</a:t>
                      </a:r>
                      <a:endParaRPr lang="cs-CZ" sz="1600" dirty="0">
                        <a:solidFill>
                          <a:srgbClr val="FFC000"/>
                        </a:solidFill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chemeClr val="accent6"/>
                          </a:solidFill>
                        </a:rPr>
                        <a:t>Velká žabka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chemeClr val="accent6"/>
                          </a:solidFill>
                        </a:rPr>
                        <a:t>Malá žabka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0070C0"/>
                          </a:solidFill>
                        </a:rPr>
                        <a:t>Prostřední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0070C0"/>
                          </a:solidFill>
                        </a:rPr>
                        <a:t>Prázdný</a:t>
                      </a:r>
                    </a:p>
                  </a:txBody>
                  <a:tcPr vert="vert270" anchor="ctr"/>
                </a:tc>
                <a:extLst>
                  <a:ext uri="{0D108BD9-81ED-4DB2-BD59-A6C34878D82A}">
                    <a16:rowId xmlns:a16="http://schemas.microsoft.com/office/drawing/2014/main" val="1041751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/>
                        <a:t>Nájem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358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1400" b="1" dirty="0"/>
                        <a:t>2022</a:t>
                      </a:r>
                      <a:r>
                        <a:rPr lang="cs-CZ" sz="1400" dirty="0"/>
                        <a:t> – Kč/rybník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7030A0"/>
                          </a:solidFill>
                        </a:rPr>
                        <a:t>35 000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300 000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-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10 000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10 000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10 000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10 000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10 000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430480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1400" b="1" dirty="0"/>
                        <a:t>2023</a:t>
                      </a:r>
                      <a:r>
                        <a:rPr lang="cs-CZ" sz="1400" dirty="0"/>
                        <a:t> – Kč/rybník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7030A0"/>
                          </a:solidFill>
                        </a:rPr>
                        <a:t>34 091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300 000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25 000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10 000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10 000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10 000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10 000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10 000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4205382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/>
                        <a:t>2022</a:t>
                      </a:r>
                      <a:r>
                        <a:rPr lang="cs-CZ" sz="1400" dirty="0"/>
                        <a:t> – Kč/ha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7030A0"/>
                          </a:solidFill>
                        </a:rPr>
                        <a:t>8 955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30 000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-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7 163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14 286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11 765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12 048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14 286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24972635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/>
                        <a:t>2023</a:t>
                      </a:r>
                      <a:r>
                        <a:rPr lang="cs-CZ" sz="1400" dirty="0"/>
                        <a:t> – Kč/ha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7030A0"/>
                          </a:solidFill>
                        </a:rPr>
                        <a:t>8 709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30 000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6 250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7 163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14 286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11 765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12 048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14 286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308500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/>
                        <a:t>Opravy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400" b="1" dirty="0">
                        <a:solidFill>
                          <a:srgbClr val="7030A0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648244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1400" b="1" dirty="0"/>
                        <a:t>2022</a:t>
                      </a:r>
                      <a:r>
                        <a:rPr lang="cs-CZ" sz="1400" dirty="0"/>
                        <a:t> – Kč/rybník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7030A0"/>
                          </a:solidFill>
                        </a:rPr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-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805530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1400" b="1" dirty="0"/>
                        <a:t>2023</a:t>
                      </a:r>
                      <a:r>
                        <a:rPr lang="cs-CZ" sz="1400" dirty="0"/>
                        <a:t> – Kč/rybník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7030A0"/>
                          </a:solidFill>
                        </a:rPr>
                        <a:t>1 700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17 000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300963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/>
                        <a:t>2022</a:t>
                      </a:r>
                      <a:r>
                        <a:rPr lang="cs-CZ" sz="1400" dirty="0"/>
                        <a:t> – Kč/ha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7030A0"/>
                          </a:solidFill>
                        </a:rPr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-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975852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/>
                        <a:t>2023</a:t>
                      </a:r>
                      <a:r>
                        <a:rPr lang="cs-CZ" sz="1400" dirty="0"/>
                        <a:t> – Kč/ha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7030A0"/>
                          </a:solidFill>
                        </a:rPr>
                        <a:t>170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1 700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6436380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807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ek 29">
            <a:extLst>
              <a:ext uri="{FF2B5EF4-FFF2-40B4-BE49-F238E27FC236}">
                <a16:creationId xmlns:a16="http://schemas.microsoft.com/office/drawing/2014/main" id="{E194CECB-FF78-EBE8-4392-7BB771DFF0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182" y="93917"/>
            <a:ext cx="2713114" cy="52844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4A1F55C-E311-67D6-2AD8-17F1CA6A4290}"/>
              </a:ext>
            </a:extLst>
          </p:cNvPr>
          <p:cNvSpPr txBox="1"/>
          <p:nvPr/>
        </p:nvSpPr>
        <p:spPr>
          <a:xfrm>
            <a:off x="105704" y="622358"/>
            <a:ext cx="11980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00B050"/>
                </a:solidFill>
              </a:rPr>
              <a:t>Výsledky – náklady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49BD2C88-C423-F7D5-BDDA-D97B1DDC0D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9227266"/>
              </p:ext>
            </p:extLst>
          </p:nvPr>
        </p:nvGraphicFramePr>
        <p:xfrm>
          <a:off x="105704" y="1244716"/>
          <a:ext cx="11930934" cy="500660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075502">
                  <a:extLst>
                    <a:ext uri="{9D8B030D-6E8A-4147-A177-3AD203B41FA5}">
                      <a16:colId xmlns:a16="http://schemas.microsoft.com/office/drawing/2014/main" val="3800964907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406634438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2630741830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1374639689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2382311730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1140849717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4289873139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397161820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1012554258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16512956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1246453164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2242245417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806168206"/>
                    </a:ext>
                  </a:extLst>
                </a:gridCol>
              </a:tblGrid>
              <a:tr h="1089922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Položka 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7030A0"/>
                          </a:solidFill>
                        </a:rPr>
                        <a:t>Průměr 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rgbClr val="F07724"/>
                          </a:solidFill>
                        </a:rPr>
                        <a:t>Vizír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F07724"/>
                          </a:solidFill>
                        </a:rPr>
                        <a:t>Farský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FFC000"/>
                          </a:solidFill>
                        </a:rPr>
                        <a:t>Výtažník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FFC000"/>
                          </a:solidFill>
                        </a:rPr>
                        <a:t>Šindelka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 err="1">
                          <a:solidFill>
                            <a:srgbClr val="FFC000"/>
                          </a:solidFill>
                        </a:rPr>
                        <a:t>Gricák</a:t>
                      </a:r>
                      <a:endParaRPr lang="cs-CZ" sz="1600" dirty="0">
                        <a:solidFill>
                          <a:srgbClr val="FFC000"/>
                        </a:solidFill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FFC000"/>
                          </a:solidFill>
                        </a:rPr>
                        <a:t>Ledvinka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 err="1">
                          <a:solidFill>
                            <a:srgbClr val="FFC000"/>
                          </a:solidFill>
                        </a:rPr>
                        <a:t>Kolvín</a:t>
                      </a:r>
                      <a:endParaRPr lang="cs-CZ" sz="1600" dirty="0">
                        <a:solidFill>
                          <a:srgbClr val="FFC000"/>
                        </a:solidFill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chemeClr val="accent6"/>
                          </a:solidFill>
                        </a:rPr>
                        <a:t>Velká žabka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chemeClr val="accent6"/>
                          </a:solidFill>
                        </a:rPr>
                        <a:t>Malá žabka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0070C0"/>
                          </a:solidFill>
                        </a:rPr>
                        <a:t>Prostřední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0070C0"/>
                          </a:solidFill>
                        </a:rPr>
                        <a:t>Prázdný</a:t>
                      </a:r>
                    </a:p>
                  </a:txBody>
                  <a:tcPr vert="vert270" anchor="ctr"/>
                </a:tc>
                <a:extLst>
                  <a:ext uri="{0D108BD9-81ED-4DB2-BD59-A6C34878D82A}">
                    <a16:rowId xmlns:a16="http://schemas.microsoft.com/office/drawing/2014/main" val="1041751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/>
                        <a:t>Obsádka – nasazení 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>
                        <a:solidFill>
                          <a:srgbClr val="7030A0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14358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1400" b="1" dirty="0"/>
                        <a:t>2022</a:t>
                      </a:r>
                      <a:r>
                        <a:rPr lang="cs-CZ" sz="1400" dirty="0"/>
                        <a:t> – Kč/rybník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7030A0"/>
                          </a:solidFill>
                        </a:rPr>
                        <a:t>9 652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rgbClr val="FF0000"/>
                          </a:solidFill>
                        </a:rPr>
                        <a:t>51 476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-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3 750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14 850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4 550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4 000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3 750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7 300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3 600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3 240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430480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1400" b="1" dirty="0"/>
                        <a:t>2023</a:t>
                      </a:r>
                      <a:r>
                        <a:rPr lang="cs-CZ" sz="1400" dirty="0"/>
                        <a:t> – Kč/rybník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7030A0"/>
                          </a:solidFill>
                        </a:rPr>
                        <a:t>9 937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rgbClr val="FF0000"/>
                          </a:solidFill>
                        </a:rPr>
                        <a:t>44 700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17 699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10 230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3 500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2 450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2 930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15 060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2 800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4205382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/>
                        <a:t>2022</a:t>
                      </a:r>
                      <a:r>
                        <a:rPr lang="cs-CZ" sz="1400" dirty="0"/>
                        <a:t> – Kč/ha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7030A0"/>
                          </a:solidFill>
                        </a:rPr>
                        <a:t>6 612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5 148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-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2 686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FF0000"/>
                          </a:solidFill>
                        </a:rPr>
                        <a:t>21 214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5 353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4 819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5 357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11 774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5 143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4 629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24972635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/>
                        <a:t>2023</a:t>
                      </a:r>
                      <a:r>
                        <a:rPr lang="cs-CZ" sz="1400" dirty="0"/>
                        <a:t> – Kč/ha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7030A0"/>
                          </a:solidFill>
                        </a:rPr>
                        <a:t>5 480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4 470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4 425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7 328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5 000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2 882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3 530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FF0000"/>
                          </a:solidFill>
                        </a:rPr>
                        <a:t>23 169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4 000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308500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/>
                        <a:t>Doprava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b="1" dirty="0">
                        <a:solidFill>
                          <a:srgbClr val="7030A0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648244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1400" b="1" dirty="0"/>
                        <a:t>2022</a:t>
                      </a:r>
                      <a:r>
                        <a:rPr lang="cs-CZ" sz="1400" dirty="0"/>
                        <a:t> – Kč/rybník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7030A0"/>
                          </a:solidFill>
                        </a:rPr>
                        <a:t>8 140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FF0000"/>
                          </a:solidFill>
                        </a:rPr>
                        <a:t>25 792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-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3 340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3 340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3 340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3 340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3 340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9 728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9 728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9 728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9 728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805530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1400" b="1" dirty="0"/>
                        <a:t>2023</a:t>
                      </a:r>
                      <a:r>
                        <a:rPr lang="cs-CZ" sz="1400" dirty="0"/>
                        <a:t> – Kč/rybník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7030A0"/>
                          </a:solidFill>
                        </a:rPr>
                        <a:t>8 297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FF0000"/>
                          </a:solidFill>
                        </a:rPr>
                        <a:t>25 072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2 280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4 176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4 176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4 176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4 176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9 728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9 728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9 728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9 728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300963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/>
                        <a:t>2022</a:t>
                      </a:r>
                      <a:r>
                        <a:rPr lang="cs-CZ" sz="1400" dirty="0"/>
                        <a:t> – Kč/ha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7030A0"/>
                          </a:solidFill>
                        </a:rPr>
                        <a:t>8 092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2 579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-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2 393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4 771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3 929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4 024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4 771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FF0000"/>
                          </a:solidFill>
                        </a:rPr>
                        <a:t>15 690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14 966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13 897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13 897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975852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/>
                        <a:t>2023</a:t>
                      </a:r>
                      <a:r>
                        <a:rPr lang="cs-CZ" sz="1400" dirty="0"/>
                        <a:t> – Kč/ha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7030A0"/>
                          </a:solidFill>
                        </a:rPr>
                        <a:t>8 043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2 507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570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2 991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5 966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4 913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5 031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FF0000"/>
                          </a:solidFill>
                        </a:rPr>
                        <a:t>15 690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14 966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13 897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13 897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6436380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113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ek 29">
            <a:extLst>
              <a:ext uri="{FF2B5EF4-FFF2-40B4-BE49-F238E27FC236}">
                <a16:creationId xmlns:a16="http://schemas.microsoft.com/office/drawing/2014/main" id="{E194CECB-FF78-EBE8-4392-7BB771DFF0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182" y="93917"/>
            <a:ext cx="2713114" cy="52844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4A1F55C-E311-67D6-2AD8-17F1CA6A4290}"/>
              </a:ext>
            </a:extLst>
          </p:cNvPr>
          <p:cNvSpPr txBox="1"/>
          <p:nvPr/>
        </p:nvSpPr>
        <p:spPr>
          <a:xfrm>
            <a:off x="105704" y="622358"/>
            <a:ext cx="11980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00B050"/>
                </a:solidFill>
              </a:rPr>
              <a:t>Výsledky – náklady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49BD2C88-C423-F7D5-BDDA-D97B1DDC0D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4944321"/>
              </p:ext>
            </p:extLst>
          </p:nvPr>
        </p:nvGraphicFramePr>
        <p:xfrm>
          <a:off x="105704" y="1244716"/>
          <a:ext cx="11930934" cy="500660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125768">
                  <a:extLst>
                    <a:ext uri="{9D8B030D-6E8A-4147-A177-3AD203B41FA5}">
                      <a16:colId xmlns:a16="http://schemas.microsoft.com/office/drawing/2014/main" val="3800964907"/>
                    </a:ext>
                  </a:extLst>
                </a:gridCol>
                <a:gridCol w="838899">
                  <a:extLst>
                    <a:ext uri="{9D8B030D-6E8A-4147-A177-3AD203B41FA5}">
                      <a16:colId xmlns:a16="http://schemas.microsoft.com/office/drawing/2014/main" val="406634438"/>
                    </a:ext>
                  </a:extLst>
                </a:gridCol>
                <a:gridCol w="753407">
                  <a:extLst>
                    <a:ext uri="{9D8B030D-6E8A-4147-A177-3AD203B41FA5}">
                      <a16:colId xmlns:a16="http://schemas.microsoft.com/office/drawing/2014/main" val="2630741830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1374639689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2382311730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1140849717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4289873139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397161820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1012554258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16512956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1246453164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2242245417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806168206"/>
                    </a:ext>
                  </a:extLst>
                </a:gridCol>
              </a:tblGrid>
              <a:tr h="1089922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Položka 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7030A0"/>
                          </a:solidFill>
                        </a:rPr>
                        <a:t>Průměr 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rgbClr val="F07724"/>
                          </a:solidFill>
                        </a:rPr>
                        <a:t>Vizír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F07724"/>
                          </a:solidFill>
                        </a:rPr>
                        <a:t>Farský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FFC000"/>
                          </a:solidFill>
                        </a:rPr>
                        <a:t>Výtažník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FFC000"/>
                          </a:solidFill>
                        </a:rPr>
                        <a:t>Šindelka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 err="1">
                          <a:solidFill>
                            <a:srgbClr val="FFC000"/>
                          </a:solidFill>
                        </a:rPr>
                        <a:t>Gricák</a:t>
                      </a:r>
                      <a:endParaRPr lang="cs-CZ" sz="1600" dirty="0">
                        <a:solidFill>
                          <a:srgbClr val="FFC000"/>
                        </a:solidFill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FFC000"/>
                          </a:solidFill>
                        </a:rPr>
                        <a:t>Ledvinka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 err="1">
                          <a:solidFill>
                            <a:srgbClr val="FFC000"/>
                          </a:solidFill>
                        </a:rPr>
                        <a:t>Kolvín</a:t>
                      </a:r>
                      <a:endParaRPr lang="cs-CZ" sz="1600" dirty="0">
                        <a:solidFill>
                          <a:srgbClr val="FFC000"/>
                        </a:solidFill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chemeClr val="accent6"/>
                          </a:solidFill>
                        </a:rPr>
                        <a:t>Velká žabka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chemeClr val="accent6"/>
                          </a:solidFill>
                        </a:rPr>
                        <a:t>Malá žabka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0070C0"/>
                          </a:solidFill>
                        </a:rPr>
                        <a:t>Prostřední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0070C0"/>
                          </a:solidFill>
                        </a:rPr>
                        <a:t>Prázdný</a:t>
                      </a:r>
                    </a:p>
                  </a:txBody>
                  <a:tcPr vert="vert270" anchor="ctr"/>
                </a:tc>
                <a:extLst>
                  <a:ext uri="{0D108BD9-81ED-4DB2-BD59-A6C34878D82A}">
                    <a16:rowId xmlns:a16="http://schemas.microsoft.com/office/drawing/2014/main" val="1041751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cs-CZ" sz="1600" b="1" dirty="0"/>
                        <a:t>Práce – vzorkování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>
                        <a:solidFill>
                          <a:srgbClr val="7030A0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14358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1400" b="1" dirty="0"/>
                        <a:t>2022</a:t>
                      </a:r>
                      <a:r>
                        <a:rPr lang="cs-CZ" sz="1400" dirty="0"/>
                        <a:t> – Kč/rybník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7030A0"/>
                          </a:solidFill>
                        </a:rPr>
                        <a:t>4 480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FF0000"/>
                          </a:solidFill>
                        </a:rPr>
                        <a:t>34 000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-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1 200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1 200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1 200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1 200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1 200</a:t>
                      </a:r>
                      <a:endParaRPr lang="cs-CZ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1 200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1 200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1 200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1 200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430480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1400" b="1" dirty="0"/>
                        <a:t>2023</a:t>
                      </a:r>
                      <a:r>
                        <a:rPr lang="cs-CZ" sz="1400" dirty="0"/>
                        <a:t> – Kč/rybník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7030A0"/>
                          </a:solidFill>
                        </a:rPr>
                        <a:t>5 080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FF0000"/>
                          </a:solidFill>
                        </a:rPr>
                        <a:t>40 000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1 200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1 200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1 200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1 200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1 200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-</a:t>
                      </a:r>
                      <a:endParaRPr lang="cs-CZ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1 200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1 200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1 200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1 200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4205382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/>
                        <a:t>2022</a:t>
                      </a:r>
                      <a:r>
                        <a:rPr lang="cs-CZ" sz="1400" dirty="0"/>
                        <a:t> – Kč/ha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7030A0"/>
                          </a:solidFill>
                        </a:rPr>
                        <a:t>1 776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FF0000"/>
                          </a:solidFill>
                        </a:rPr>
                        <a:t>3 400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-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860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1 714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1 412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1 446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1 714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1 935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1 846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1 714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1 714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24972635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/>
                        <a:t>2023</a:t>
                      </a:r>
                      <a:r>
                        <a:rPr lang="cs-CZ" sz="1400" dirty="0"/>
                        <a:t> – Kč/ha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7030A0"/>
                          </a:solidFill>
                        </a:rPr>
                        <a:t>1 694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FF0000"/>
                          </a:solidFill>
                        </a:rPr>
                        <a:t>4 000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300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860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1 714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1 412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1 446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1 935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1 846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1 714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1 714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308500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</a:rPr>
                        <a:t>Práce – péče o rybník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400" b="1" dirty="0">
                        <a:solidFill>
                          <a:srgbClr val="7030A0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648244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1400" b="1" dirty="0"/>
                        <a:t>2022</a:t>
                      </a:r>
                      <a:r>
                        <a:rPr lang="cs-CZ" sz="1400" dirty="0"/>
                        <a:t> – Kč/rybník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7030A0"/>
                          </a:solidFill>
                        </a:rPr>
                        <a:t>1 760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FF0000"/>
                          </a:solidFill>
                        </a:rPr>
                        <a:t>9 600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-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1 600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1 600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1 600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1 600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1 600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805530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1400" b="1" dirty="0"/>
                        <a:t>2023</a:t>
                      </a:r>
                      <a:r>
                        <a:rPr lang="cs-CZ" sz="1400" dirty="0"/>
                        <a:t> – Kč/rybník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7030A0"/>
                          </a:solidFill>
                        </a:rPr>
                        <a:t>3 040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FF0000"/>
                          </a:solidFill>
                        </a:rPr>
                        <a:t>9 600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1 600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3 200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1 600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1 600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6 400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6 400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300963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/>
                        <a:t>2022</a:t>
                      </a:r>
                      <a:r>
                        <a:rPr lang="cs-CZ" sz="1400" dirty="0"/>
                        <a:t> – Kč/ha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7030A0"/>
                          </a:solidFill>
                        </a:rPr>
                        <a:t>1 049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960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-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1 146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FF0000"/>
                          </a:solidFill>
                        </a:rPr>
                        <a:t>2 286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1 882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1 928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2 286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975852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/>
                        <a:t>2023</a:t>
                      </a:r>
                      <a:r>
                        <a:rPr lang="cs-CZ" sz="1400" dirty="0"/>
                        <a:t> – Kč/ha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7030A0"/>
                          </a:solidFill>
                        </a:rPr>
                        <a:t>3 066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960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1 146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4 571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1 882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1 928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FF0000"/>
                          </a:solidFill>
                        </a:rPr>
                        <a:t>10 323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9 846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6436380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648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ek 29">
            <a:extLst>
              <a:ext uri="{FF2B5EF4-FFF2-40B4-BE49-F238E27FC236}">
                <a16:creationId xmlns:a16="http://schemas.microsoft.com/office/drawing/2014/main" id="{E194CECB-FF78-EBE8-4392-7BB771DFF0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182" y="93917"/>
            <a:ext cx="2713114" cy="52844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4A1F55C-E311-67D6-2AD8-17F1CA6A4290}"/>
              </a:ext>
            </a:extLst>
          </p:cNvPr>
          <p:cNvSpPr txBox="1"/>
          <p:nvPr/>
        </p:nvSpPr>
        <p:spPr>
          <a:xfrm>
            <a:off x="105704" y="622358"/>
            <a:ext cx="11980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00B050"/>
                </a:solidFill>
              </a:rPr>
              <a:t>Výsledky – náklady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49BD2C88-C423-F7D5-BDDA-D97B1DDC0D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0024599"/>
              </p:ext>
            </p:extLst>
          </p:nvPr>
        </p:nvGraphicFramePr>
        <p:xfrm>
          <a:off x="105704" y="1244716"/>
          <a:ext cx="11930934" cy="479832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075502">
                  <a:extLst>
                    <a:ext uri="{9D8B030D-6E8A-4147-A177-3AD203B41FA5}">
                      <a16:colId xmlns:a16="http://schemas.microsoft.com/office/drawing/2014/main" val="3800964907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406634438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2630741830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1374639689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2382311730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1140849717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4289873139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397161820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1012554258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16512956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1246453164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2242245417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806168206"/>
                    </a:ext>
                  </a:extLst>
                </a:gridCol>
              </a:tblGrid>
              <a:tr h="1089922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Položka 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7030A0"/>
                          </a:solidFill>
                        </a:rPr>
                        <a:t>Průměr 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rgbClr val="F07724"/>
                          </a:solidFill>
                        </a:rPr>
                        <a:t>Vizír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F07724"/>
                          </a:solidFill>
                        </a:rPr>
                        <a:t>Farský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FFC000"/>
                          </a:solidFill>
                        </a:rPr>
                        <a:t>Výtažník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FFC000"/>
                          </a:solidFill>
                        </a:rPr>
                        <a:t>Šindelka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 err="1">
                          <a:solidFill>
                            <a:srgbClr val="FFC000"/>
                          </a:solidFill>
                        </a:rPr>
                        <a:t>Gricák</a:t>
                      </a:r>
                      <a:endParaRPr lang="cs-CZ" sz="1600" dirty="0">
                        <a:solidFill>
                          <a:srgbClr val="FFC000"/>
                        </a:solidFill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FFC000"/>
                          </a:solidFill>
                        </a:rPr>
                        <a:t>Ledvinka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 err="1">
                          <a:solidFill>
                            <a:srgbClr val="FFC000"/>
                          </a:solidFill>
                        </a:rPr>
                        <a:t>Kolvín</a:t>
                      </a:r>
                      <a:endParaRPr lang="cs-CZ" sz="1600" dirty="0">
                        <a:solidFill>
                          <a:srgbClr val="FFC000"/>
                        </a:solidFill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chemeClr val="accent6"/>
                          </a:solidFill>
                        </a:rPr>
                        <a:t>Velká žabka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chemeClr val="accent6"/>
                          </a:solidFill>
                        </a:rPr>
                        <a:t>Malá žabka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0070C0"/>
                          </a:solidFill>
                        </a:rPr>
                        <a:t>Prostřední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0070C0"/>
                          </a:solidFill>
                        </a:rPr>
                        <a:t>Prázdný</a:t>
                      </a:r>
                    </a:p>
                  </a:txBody>
                  <a:tcPr vert="vert270" anchor="ctr"/>
                </a:tc>
                <a:extLst>
                  <a:ext uri="{0D108BD9-81ED-4DB2-BD59-A6C34878D82A}">
                    <a16:rowId xmlns:a16="http://schemas.microsoft.com/office/drawing/2014/main" val="1041751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cs-CZ" sz="1600" b="1" dirty="0"/>
                        <a:t>Výlov (práce)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>
                        <a:solidFill>
                          <a:srgbClr val="7030A0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14358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1400" b="1" dirty="0"/>
                        <a:t>2022</a:t>
                      </a:r>
                      <a:r>
                        <a:rPr lang="cs-CZ" sz="1400" dirty="0"/>
                        <a:t> – Kč/rybník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7030A0"/>
                          </a:solidFill>
                        </a:rPr>
                        <a:t>1 800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FF0000"/>
                          </a:solidFill>
                        </a:rPr>
                        <a:t>6 000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-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1 200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1 200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1 200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1 200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3 600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3 600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430480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1400" b="1" dirty="0"/>
                        <a:t>2023</a:t>
                      </a:r>
                      <a:r>
                        <a:rPr lang="cs-CZ" sz="1400" dirty="0"/>
                        <a:t> – Kč/rybník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7030A0"/>
                          </a:solidFill>
                        </a:rPr>
                        <a:t>4 200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6 000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FF0000"/>
                          </a:solidFill>
                        </a:rPr>
                        <a:t>9 600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1 200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1 200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1 200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1 200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3 600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3 600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7 200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7 200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4205382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/>
                        <a:t>2022</a:t>
                      </a:r>
                      <a:r>
                        <a:rPr lang="cs-CZ" sz="1400" dirty="0"/>
                        <a:t> – Kč/ha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7030A0"/>
                          </a:solidFill>
                        </a:rPr>
                        <a:t>1 698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600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-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860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1 412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1 446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1 714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FF0000"/>
                          </a:solidFill>
                        </a:rPr>
                        <a:t>5 806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5 143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24972635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/>
                        <a:t>2023</a:t>
                      </a:r>
                      <a:r>
                        <a:rPr lang="cs-CZ" sz="1400" dirty="0"/>
                        <a:t> – Kč/ha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7030A0"/>
                          </a:solidFill>
                        </a:rPr>
                        <a:t>4 035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600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2 400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860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1 714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1 412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1 446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5 806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5 538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FF0000"/>
                          </a:solidFill>
                        </a:rPr>
                        <a:t>10 286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FF0000"/>
                          </a:solidFill>
                        </a:rPr>
                        <a:t>10 286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308500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/>
                        <a:t>Výlov (doprava)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400" b="1" dirty="0">
                        <a:solidFill>
                          <a:srgbClr val="7030A0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648244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1400" b="1" dirty="0"/>
                        <a:t>2022</a:t>
                      </a:r>
                      <a:r>
                        <a:rPr lang="cs-CZ" sz="1400" dirty="0"/>
                        <a:t> – Kč/rybník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7030A0"/>
                          </a:solidFill>
                        </a:rPr>
                        <a:t>1 129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720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-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522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522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522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522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3 976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FF0000"/>
                          </a:solidFill>
                        </a:rPr>
                        <a:t>4 504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805530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1400" b="1" dirty="0"/>
                        <a:t>2023</a:t>
                      </a:r>
                      <a:r>
                        <a:rPr lang="cs-CZ" sz="1400" dirty="0"/>
                        <a:t> – Kč/rybník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7030A0"/>
                          </a:solidFill>
                        </a:rPr>
                        <a:t>2 062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720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840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522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522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522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522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3 976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3 984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FF0000"/>
                          </a:solidFill>
                        </a:rPr>
                        <a:t>4 504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FF0000"/>
                          </a:solidFill>
                        </a:rPr>
                        <a:t>4 504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300963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/>
                        <a:t>2022</a:t>
                      </a:r>
                      <a:r>
                        <a:rPr lang="cs-CZ" sz="1400" dirty="0"/>
                        <a:t> – Kč/ha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7030A0"/>
                          </a:solidFill>
                        </a:rPr>
                        <a:t>1 528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72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-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374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615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629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746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6 413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FF0000"/>
                          </a:solidFill>
                        </a:rPr>
                        <a:t>6 434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975852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/>
                        <a:t>2023</a:t>
                      </a:r>
                      <a:r>
                        <a:rPr lang="cs-CZ" sz="1400" dirty="0"/>
                        <a:t> – Kč/ha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7030A0"/>
                          </a:solidFill>
                        </a:rPr>
                        <a:t>2 806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72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210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374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746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615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629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6 413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6 129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FF0000"/>
                          </a:solidFill>
                        </a:rPr>
                        <a:t>6 434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FF0000"/>
                          </a:solidFill>
                        </a:rPr>
                        <a:t>6 434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6436380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37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ek 29">
            <a:extLst>
              <a:ext uri="{FF2B5EF4-FFF2-40B4-BE49-F238E27FC236}">
                <a16:creationId xmlns:a16="http://schemas.microsoft.com/office/drawing/2014/main" id="{E194CECB-FF78-EBE8-4392-7BB771DFF0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182" y="93917"/>
            <a:ext cx="2713114" cy="52844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4A1F55C-E311-67D6-2AD8-17F1CA6A4290}"/>
              </a:ext>
            </a:extLst>
          </p:cNvPr>
          <p:cNvSpPr txBox="1"/>
          <p:nvPr/>
        </p:nvSpPr>
        <p:spPr>
          <a:xfrm>
            <a:off x="105704" y="622358"/>
            <a:ext cx="11980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00B050"/>
                </a:solidFill>
              </a:rPr>
              <a:t>Výsledky – náklady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49BD2C88-C423-F7D5-BDDA-D97B1DDC0D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7973396"/>
              </p:ext>
            </p:extLst>
          </p:nvPr>
        </p:nvGraphicFramePr>
        <p:xfrm>
          <a:off x="105704" y="1244716"/>
          <a:ext cx="11930934" cy="479832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075502">
                  <a:extLst>
                    <a:ext uri="{9D8B030D-6E8A-4147-A177-3AD203B41FA5}">
                      <a16:colId xmlns:a16="http://schemas.microsoft.com/office/drawing/2014/main" val="3800964907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406634438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2630741830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1374639689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2382311730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1140849717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4289873139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397161820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1012554258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16512956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1246453164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2242245417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806168206"/>
                    </a:ext>
                  </a:extLst>
                </a:gridCol>
              </a:tblGrid>
              <a:tr h="1089922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Položka 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7030A0"/>
                          </a:solidFill>
                        </a:rPr>
                        <a:t>Průměr 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rgbClr val="F07724"/>
                          </a:solidFill>
                        </a:rPr>
                        <a:t>Vizír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F07724"/>
                          </a:solidFill>
                        </a:rPr>
                        <a:t>Farský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FFC000"/>
                          </a:solidFill>
                        </a:rPr>
                        <a:t>Výtažník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FFC000"/>
                          </a:solidFill>
                        </a:rPr>
                        <a:t>Šindelka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 err="1">
                          <a:solidFill>
                            <a:srgbClr val="FFC000"/>
                          </a:solidFill>
                        </a:rPr>
                        <a:t>Gricák</a:t>
                      </a:r>
                      <a:endParaRPr lang="cs-CZ" sz="1600" dirty="0">
                        <a:solidFill>
                          <a:srgbClr val="FFC000"/>
                        </a:solidFill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FFC000"/>
                          </a:solidFill>
                        </a:rPr>
                        <a:t>Ledvinka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 err="1">
                          <a:solidFill>
                            <a:srgbClr val="FFC000"/>
                          </a:solidFill>
                        </a:rPr>
                        <a:t>Kolvín</a:t>
                      </a:r>
                      <a:endParaRPr lang="cs-CZ" sz="1600" dirty="0">
                        <a:solidFill>
                          <a:srgbClr val="FFC000"/>
                        </a:solidFill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chemeClr val="accent6"/>
                          </a:solidFill>
                        </a:rPr>
                        <a:t>Velká žabka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chemeClr val="accent6"/>
                          </a:solidFill>
                        </a:rPr>
                        <a:t>Malá žabka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0070C0"/>
                          </a:solidFill>
                        </a:rPr>
                        <a:t>Prostřední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0070C0"/>
                          </a:solidFill>
                        </a:rPr>
                        <a:t>Prázdný</a:t>
                      </a:r>
                    </a:p>
                  </a:txBody>
                  <a:tcPr vert="vert270" anchor="ctr"/>
                </a:tc>
                <a:extLst>
                  <a:ext uri="{0D108BD9-81ED-4DB2-BD59-A6C34878D82A}">
                    <a16:rowId xmlns:a16="http://schemas.microsoft.com/office/drawing/2014/main" val="1041751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cs-CZ" sz="1600" b="1" dirty="0"/>
                        <a:t>Hnojiva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>
                        <a:solidFill>
                          <a:srgbClr val="7030A0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14358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1400" b="1" dirty="0"/>
                        <a:t>2022</a:t>
                      </a:r>
                      <a:r>
                        <a:rPr lang="cs-CZ" sz="1400" dirty="0"/>
                        <a:t> – Kč/rybník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7030A0"/>
                          </a:solidFill>
                        </a:rPr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-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430480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1400" b="1" dirty="0"/>
                        <a:t>2023</a:t>
                      </a:r>
                      <a:r>
                        <a:rPr lang="cs-CZ" sz="1400" dirty="0"/>
                        <a:t> – Kč/rybník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7030A0"/>
                          </a:solidFill>
                        </a:rPr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4205382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/>
                        <a:t>2022</a:t>
                      </a:r>
                      <a:r>
                        <a:rPr lang="cs-CZ" sz="1400" dirty="0"/>
                        <a:t> – Kč/ha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7030A0"/>
                          </a:solidFill>
                        </a:rPr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-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24972635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/>
                        <a:t>2023</a:t>
                      </a:r>
                      <a:r>
                        <a:rPr lang="cs-CZ" sz="1400" dirty="0"/>
                        <a:t> – Kč/ha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7030A0"/>
                          </a:solidFill>
                        </a:rPr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308500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</a:rPr>
                        <a:t>Vápno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400" b="1" dirty="0">
                        <a:solidFill>
                          <a:srgbClr val="7030A0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648244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1400" b="1" dirty="0"/>
                        <a:t>2022</a:t>
                      </a:r>
                      <a:r>
                        <a:rPr lang="cs-CZ" sz="1400" dirty="0"/>
                        <a:t> – Kč/rybník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7030A0"/>
                          </a:solidFill>
                        </a:rPr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-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805530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1400" b="1" dirty="0"/>
                        <a:t>2023</a:t>
                      </a:r>
                      <a:r>
                        <a:rPr lang="cs-CZ" sz="1400" dirty="0"/>
                        <a:t> – Kč/rybník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7030A0"/>
                          </a:solidFill>
                        </a:rPr>
                        <a:t>140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FF0000"/>
                          </a:solidFill>
                        </a:rPr>
                        <a:t>600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400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400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300963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/>
                        <a:t>2022</a:t>
                      </a:r>
                      <a:r>
                        <a:rPr lang="cs-CZ" sz="1400" dirty="0"/>
                        <a:t> – Kč/ha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7030A0"/>
                          </a:solidFill>
                        </a:rPr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-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975852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/>
                        <a:t>2023</a:t>
                      </a:r>
                      <a:r>
                        <a:rPr lang="cs-CZ" sz="1400" dirty="0"/>
                        <a:t> – Kč/ha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7030A0"/>
                          </a:solidFill>
                        </a:rPr>
                        <a:t>138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430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471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FF0000"/>
                          </a:solidFill>
                        </a:rPr>
                        <a:t>482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6436380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571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ek 29">
            <a:extLst>
              <a:ext uri="{FF2B5EF4-FFF2-40B4-BE49-F238E27FC236}">
                <a16:creationId xmlns:a16="http://schemas.microsoft.com/office/drawing/2014/main" id="{E194CECB-FF78-EBE8-4392-7BB771DFF0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182" y="93917"/>
            <a:ext cx="2713114" cy="52844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4A1F55C-E311-67D6-2AD8-17F1CA6A4290}"/>
              </a:ext>
            </a:extLst>
          </p:cNvPr>
          <p:cNvSpPr txBox="1"/>
          <p:nvPr/>
        </p:nvSpPr>
        <p:spPr>
          <a:xfrm>
            <a:off x="105704" y="622358"/>
            <a:ext cx="11980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00B050"/>
                </a:solidFill>
              </a:rPr>
              <a:t>Výsledky – náklady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49BD2C88-C423-F7D5-BDDA-D97B1DDC0D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6641457"/>
              </p:ext>
            </p:extLst>
          </p:nvPr>
        </p:nvGraphicFramePr>
        <p:xfrm>
          <a:off x="105704" y="1244716"/>
          <a:ext cx="11930934" cy="479832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075502">
                  <a:extLst>
                    <a:ext uri="{9D8B030D-6E8A-4147-A177-3AD203B41FA5}">
                      <a16:colId xmlns:a16="http://schemas.microsoft.com/office/drawing/2014/main" val="3800964907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406634438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2630741830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1374639689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2382311730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1140849717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4289873139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397161820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1012554258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16512956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1246453164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2242245417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806168206"/>
                    </a:ext>
                  </a:extLst>
                </a:gridCol>
              </a:tblGrid>
              <a:tr h="1089922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Položka 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7030A0"/>
                          </a:solidFill>
                        </a:rPr>
                        <a:t>Průměr 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rgbClr val="F07724"/>
                          </a:solidFill>
                        </a:rPr>
                        <a:t>Vizír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F07724"/>
                          </a:solidFill>
                        </a:rPr>
                        <a:t>Farský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FFC000"/>
                          </a:solidFill>
                        </a:rPr>
                        <a:t>Výtažník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FFC000"/>
                          </a:solidFill>
                        </a:rPr>
                        <a:t>Šindelka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 err="1">
                          <a:solidFill>
                            <a:srgbClr val="FFC000"/>
                          </a:solidFill>
                        </a:rPr>
                        <a:t>Gricák</a:t>
                      </a:r>
                      <a:endParaRPr lang="cs-CZ" sz="1600" dirty="0">
                        <a:solidFill>
                          <a:srgbClr val="FFC000"/>
                        </a:solidFill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FFC000"/>
                          </a:solidFill>
                        </a:rPr>
                        <a:t>Ledvinka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 err="1">
                          <a:solidFill>
                            <a:srgbClr val="FFC000"/>
                          </a:solidFill>
                        </a:rPr>
                        <a:t>Kolvín</a:t>
                      </a:r>
                      <a:endParaRPr lang="cs-CZ" sz="1600" dirty="0">
                        <a:solidFill>
                          <a:srgbClr val="FFC000"/>
                        </a:solidFill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chemeClr val="accent6"/>
                          </a:solidFill>
                        </a:rPr>
                        <a:t>Velká žabka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chemeClr val="accent6"/>
                          </a:solidFill>
                        </a:rPr>
                        <a:t>Malá žabka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0070C0"/>
                          </a:solidFill>
                        </a:rPr>
                        <a:t>Prostřední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0070C0"/>
                          </a:solidFill>
                        </a:rPr>
                        <a:t>Prázdný</a:t>
                      </a:r>
                    </a:p>
                  </a:txBody>
                  <a:tcPr vert="vert270" anchor="ctr"/>
                </a:tc>
                <a:extLst>
                  <a:ext uri="{0D108BD9-81ED-4DB2-BD59-A6C34878D82A}">
                    <a16:rowId xmlns:a16="http://schemas.microsoft.com/office/drawing/2014/main" val="1041751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cs-CZ" sz="1600" b="1" dirty="0"/>
                        <a:t>Krmivo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358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1400" b="1" dirty="0"/>
                        <a:t>2022</a:t>
                      </a:r>
                      <a:r>
                        <a:rPr lang="cs-CZ" sz="1400" dirty="0"/>
                        <a:t> – Kč/rybník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7030A0"/>
                          </a:solidFill>
                        </a:rPr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-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430480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1400" b="1" dirty="0"/>
                        <a:t>2023</a:t>
                      </a:r>
                      <a:r>
                        <a:rPr lang="cs-CZ" sz="1400" dirty="0"/>
                        <a:t> – Kč/rybník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7030A0"/>
                          </a:solidFill>
                        </a:rPr>
                        <a:t>529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FF0000"/>
                          </a:solidFill>
                        </a:rPr>
                        <a:t>2 000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1 225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945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1 120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4205382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/>
                        <a:t>2022</a:t>
                      </a:r>
                      <a:r>
                        <a:rPr lang="cs-CZ" sz="1400" dirty="0"/>
                        <a:t> – Kč/ha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7030A0"/>
                          </a:solidFill>
                        </a:rPr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-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24972635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/>
                        <a:t>2023</a:t>
                      </a:r>
                      <a:r>
                        <a:rPr lang="cs-CZ" sz="1400" dirty="0"/>
                        <a:t> – Kč/ha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7030A0"/>
                          </a:solidFill>
                        </a:rPr>
                        <a:t>384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500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878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1 112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FF0000"/>
                          </a:solidFill>
                        </a:rPr>
                        <a:t>1 349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308500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/>
                        <a:t>Posudky a rozbory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400" b="1" dirty="0">
                        <a:solidFill>
                          <a:srgbClr val="7030A0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648244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1400" b="1" dirty="0"/>
                        <a:t>2022</a:t>
                      </a:r>
                      <a:r>
                        <a:rPr lang="cs-CZ" sz="1400" dirty="0"/>
                        <a:t> – Kč/rybník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7030A0"/>
                          </a:solidFill>
                        </a:rPr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-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805530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1400" b="1" dirty="0"/>
                        <a:t>2023</a:t>
                      </a:r>
                      <a:r>
                        <a:rPr lang="cs-CZ" sz="1400" dirty="0"/>
                        <a:t> – Kč/rybník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7030A0"/>
                          </a:solidFill>
                        </a:rPr>
                        <a:t>80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800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300963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/>
                        <a:t>2022</a:t>
                      </a:r>
                      <a:r>
                        <a:rPr lang="cs-CZ" sz="1400" dirty="0"/>
                        <a:t> – Kč/ha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7030A0"/>
                          </a:solidFill>
                        </a:rPr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-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975852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/>
                        <a:t>2023</a:t>
                      </a:r>
                      <a:r>
                        <a:rPr lang="cs-CZ" sz="1400" dirty="0"/>
                        <a:t> – Kč/ha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7030A0"/>
                          </a:solidFill>
                        </a:rPr>
                        <a:t>8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80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6436380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833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ek 29">
            <a:extLst>
              <a:ext uri="{FF2B5EF4-FFF2-40B4-BE49-F238E27FC236}">
                <a16:creationId xmlns:a16="http://schemas.microsoft.com/office/drawing/2014/main" id="{E194CECB-FF78-EBE8-4392-7BB771DFF0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182" y="93917"/>
            <a:ext cx="2713114" cy="52844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4A1F55C-E311-67D6-2AD8-17F1CA6A4290}"/>
              </a:ext>
            </a:extLst>
          </p:cNvPr>
          <p:cNvSpPr txBox="1"/>
          <p:nvPr/>
        </p:nvSpPr>
        <p:spPr>
          <a:xfrm>
            <a:off x="105704" y="622358"/>
            <a:ext cx="11980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00B050"/>
                </a:solidFill>
              </a:rPr>
              <a:t>Výsledky – náklady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49BD2C88-C423-F7D5-BDDA-D97B1DDC0D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4654777"/>
              </p:ext>
            </p:extLst>
          </p:nvPr>
        </p:nvGraphicFramePr>
        <p:xfrm>
          <a:off x="105704" y="1244716"/>
          <a:ext cx="11930934" cy="5688099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847787">
                  <a:extLst>
                    <a:ext uri="{9D8B030D-6E8A-4147-A177-3AD203B41FA5}">
                      <a16:colId xmlns:a16="http://schemas.microsoft.com/office/drawing/2014/main" val="3800964907"/>
                    </a:ext>
                  </a:extLst>
                </a:gridCol>
                <a:gridCol w="1049001">
                  <a:extLst>
                    <a:ext uri="{9D8B030D-6E8A-4147-A177-3AD203B41FA5}">
                      <a16:colId xmlns:a16="http://schemas.microsoft.com/office/drawing/2014/main" val="406634438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2630741830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1374639689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2382311730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1140849717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4289873139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397161820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1012554258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16512956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1246453164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2242245417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806168206"/>
                    </a:ext>
                  </a:extLst>
                </a:gridCol>
              </a:tblGrid>
              <a:tr h="1089922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Položka 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7030A0"/>
                          </a:solidFill>
                        </a:rPr>
                        <a:t>Průměr  </a:t>
                      </a:r>
                      <a:r>
                        <a:rPr lang="cs-CZ" sz="1600" b="0" dirty="0">
                          <a:solidFill>
                            <a:srgbClr val="7030A0"/>
                          </a:solidFill>
                        </a:rPr>
                        <a:t>(medián)</a:t>
                      </a:r>
                      <a:endParaRPr lang="cs-CZ" sz="1600" dirty="0">
                        <a:solidFill>
                          <a:srgbClr val="7030A0"/>
                        </a:solidFill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rgbClr val="F07724"/>
                          </a:solidFill>
                        </a:rPr>
                        <a:t>Vizír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F07724"/>
                          </a:solidFill>
                        </a:rPr>
                        <a:t>Farský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FFC000"/>
                          </a:solidFill>
                        </a:rPr>
                        <a:t>Výtažník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FFC000"/>
                          </a:solidFill>
                        </a:rPr>
                        <a:t>Šindelka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 err="1">
                          <a:solidFill>
                            <a:srgbClr val="FFC000"/>
                          </a:solidFill>
                        </a:rPr>
                        <a:t>Gricák</a:t>
                      </a:r>
                      <a:endParaRPr lang="cs-CZ" sz="1600" dirty="0">
                        <a:solidFill>
                          <a:srgbClr val="FFC000"/>
                        </a:solidFill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FFC000"/>
                          </a:solidFill>
                        </a:rPr>
                        <a:t>Ledvinka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 err="1">
                          <a:solidFill>
                            <a:srgbClr val="FFC000"/>
                          </a:solidFill>
                        </a:rPr>
                        <a:t>Kolvín</a:t>
                      </a:r>
                      <a:endParaRPr lang="cs-CZ" sz="1600" dirty="0">
                        <a:solidFill>
                          <a:srgbClr val="FFC000"/>
                        </a:solidFill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chemeClr val="accent6"/>
                          </a:solidFill>
                        </a:rPr>
                        <a:t>Velká žabka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chemeClr val="accent6"/>
                          </a:solidFill>
                        </a:rPr>
                        <a:t>Malá žabka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0070C0"/>
                          </a:solidFill>
                        </a:rPr>
                        <a:t>Prostřední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0070C0"/>
                          </a:solidFill>
                        </a:rPr>
                        <a:t>Prázdný</a:t>
                      </a:r>
                    </a:p>
                  </a:txBody>
                  <a:tcPr vert="vert270" anchor="ctr"/>
                </a:tc>
                <a:extLst>
                  <a:ext uri="{0D108BD9-81ED-4DB2-BD59-A6C34878D82A}">
                    <a16:rowId xmlns:a16="http://schemas.microsoft.com/office/drawing/2014/main" val="1041751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</a:rPr>
                        <a:t>Režie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>
                        <a:solidFill>
                          <a:srgbClr val="7030A0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14358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1400" b="1" dirty="0"/>
                        <a:t>2022</a:t>
                      </a:r>
                      <a:r>
                        <a:rPr lang="cs-CZ" sz="1400" dirty="0"/>
                        <a:t> – Kč/rybník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7030A0"/>
                          </a:solidFill>
                        </a:rPr>
                        <a:t>9 294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FF0000"/>
                          </a:solidFill>
                        </a:rPr>
                        <a:t>64 138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-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3 242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4 649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3 362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3 279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3 242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3 871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1 639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2 179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3 341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430480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1400" b="1" dirty="0"/>
                        <a:t>2023</a:t>
                      </a:r>
                      <a:r>
                        <a:rPr lang="cs-CZ" sz="1400" dirty="0"/>
                        <a:t> – Kč/rybník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7030A0"/>
                          </a:solidFill>
                        </a:rPr>
                        <a:t>9 854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FF0000"/>
                          </a:solidFill>
                        </a:rPr>
                        <a:t>66 584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8 793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4 163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3 570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3 374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3 472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1 500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3 736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5 996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3 815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3 395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4205382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/>
                        <a:t>2022</a:t>
                      </a:r>
                      <a:r>
                        <a:rPr lang="cs-CZ" sz="1400" dirty="0"/>
                        <a:t> – Kč/ha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7030A0"/>
                          </a:solidFill>
                        </a:rPr>
                        <a:t>4 457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6 414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-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2 322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FF0000"/>
                          </a:solidFill>
                        </a:rPr>
                        <a:t>6 641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3 955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3 951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4 631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6 244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2 522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3 113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4 773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24972635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/>
                        <a:t>2023</a:t>
                      </a:r>
                      <a:r>
                        <a:rPr lang="cs-CZ" sz="1400" dirty="0"/>
                        <a:t> – Kč/ha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7030A0"/>
                          </a:solidFill>
                        </a:rPr>
                        <a:t>4 828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FF0000"/>
                          </a:solidFill>
                        </a:rPr>
                        <a:t>6 658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2 198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3 304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5 100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3 969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4 183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2 143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6 026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9 225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5 450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4 850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308500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cs-CZ" sz="1600" b="1" dirty="0"/>
                        <a:t>Náklady SPOLU</a:t>
                      </a:r>
                      <a:endParaRPr lang="cs-CZ" sz="16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400" b="1" dirty="0">
                        <a:solidFill>
                          <a:srgbClr val="7030A0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64824486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r"/>
                      <a:r>
                        <a:rPr lang="cs-CZ" sz="1400" b="1" dirty="0"/>
                        <a:t>2022</a:t>
                      </a:r>
                      <a:r>
                        <a:rPr lang="cs-CZ" sz="1400" dirty="0"/>
                        <a:t> – Kč/rybník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7030A0"/>
                          </a:solidFill>
                        </a:rPr>
                        <a:t>71 255</a:t>
                      </a:r>
                    </a:p>
                    <a:p>
                      <a:pPr algn="ctr"/>
                      <a:r>
                        <a:rPr lang="cs-CZ" sz="1400" b="0" dirty="0">
                          <a:solidFill>
                            <a:srgbClr val="7030A0"/>
                          </a:solidFill>
                        </a:rPr>
                        <a:t>(25 377)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FF0000"/>
                          </a:solidFill>
                        </a:rPr>
                        <a:t>491 726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-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24 854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35 639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25 774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25 141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24 854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29 675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12 567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16 707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25 613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805530528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r"/>
                      <a:r>
                        <a:rPr lang="cs-CZ" sz="1400" b="1" dirty="0"/>
                        <a:t>2023</a:t>
                      </a:r>
                      <a:r>
                        <a:rPr lang="cs-CZ" sz="1400" dirty="0"/>
                        <a:t> – Kč/rybník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7030A0"/>
                          </a:solidFill>
                        </a:rPr>
                        <a:t>75 863</a:t>
                      </a:r>
                    </a:p>
                    <a:p>
                      <a:pPr algn="ctr"/>
                      <a:r>
                        <a:rPr lang="cs-CZ" sz="1400" b="0" dirty="0">
                          <a:solidFill>
                            <a:srgbClr val="7030A0"/>
                          </a:solidFill>
                        </a:rPr>
                        <a:t>(28 640)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FF0000"/>
                          </a:solidFill>
                        </a:rPr>
                        <a:t>510 476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67 412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35 366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27 368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25 867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26 620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11 500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28 640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45 968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29 247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26 027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30096324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/>
                        <a:t>2022</a:t>
                      </a:r>
                      <a:r>
                        <a:rPr lang="cs-CZ" sz="1400" dirty="0"/>
                        <a:t> – Kč/ha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7030A0"/>
                          </a:solidFill>
                        </a:rPr>
                        <a:t>34 166</a:t>
                      </a:r>
                    </a:p>
                    <a:p>
                      <a:pPr algn="ctr"/>
                      <a:r>
                        <a:rPr lang="cs-CZ" sz="1400" b="0" dirty="0">
                          <a:solidFill>
                            <a:srgbClr val="7030A0"/>
                          </a:solidFill>
                        </a:rPr>
                        <a:t>(32 914)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49 173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-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17 804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FF0000"/>
                          </a:solidFill>
                        </a:rPr>
                        <a:t>50 913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30 322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30 290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35 506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47 863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19 334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23 867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36 590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975852954"/>
                  </a:ext>
                </a:extLst>
              </a:tr>
              <a:tr h="753137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/>
                        <a:t>2023</a:t>
                      </a:r>
                      <a:r>
                        <a:rPr lang="cs-CZ" sz="1400" dirty="0"/>
                        <a:t> – Kč/ha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7030A0"/>
                          </a:solidFill>
                        </a:rPr>
                        <a:t>37 013</a:t>
                      </a:r>
                    </a:p>
                    <a:p>
                      <a:pPr algn="ctr"/>
                      <a:r>
                        <a:rPr lang="cs-CZ" sz="1400" b="0" dirty="0">
                          <a:solidFill>
                            <a:srgbClr val="7030A0"/>
                          </a:solidFill>
                        </a:rPr>
                        <a:t>(37 181)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51 048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16 853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25 334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39 097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30 432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32 072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16 429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46 194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FF0000"/>
                          </a:solidFill>
                        </a:rPr>
                        <a:t>70 720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41 781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37 181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6436380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018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ek 29">
            <a:extLst>
              <a:ext uri="{FF2B5EF4-FFF2-40B4-BE49-F238E27FC236}">
                <a16:creationId xmlns:a16="http://schemas.microsoft.com/office/drawing/2014/main" id="{E194CECB-FF78-EBE8-4392-7BB771DFF0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182" y="93917"/>
            <a:ext cx="2713114" cy="52844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4A1F55C-E311-67D6-2AD8-17F1CA6A4290}"/>
              </a:ext>
            </a:extLst>
          </p:cNvPr>
          <p:cNvSpPr txBox="1"/>
          <p:nvPr/>
        </p:nvSpPr>
        <p:spPr>
          <a:xfrm>
            <a:off x="105704" y="622358"/>
            <a:ext cx="11980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00B050"/>
                </a:solidFill>
              </a:rPr>
              <a:t>Výsledky – struktura nákladů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240834A-B6B7-AB2B-193F-9EDE3F0AAB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04" y="1244716"/>
            <a:ext cx="11906520" cy="538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2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ek 29">
            <a:extLst>
              <a:ext uri="{FF2B5EF4-FFF2-40B4-BE49-F238E27FC236}">
                <a16:creationId xmlns:a16="http://schemas.microsoft.com/office/drawing/2014/main" id="{E194CECB-FF78-EBE8-4392-7BB771DFF0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182" y="93917"/>
            <a:ext cx="2713114" cy="52844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 descr="Obsah obrázku venku, obloha, strom, rostlina&#10;&#10;Popis byl vytvořen automaticky">
            <a:extLst>
              <a:ext uri="{FF2B5EF4-FFF2-40B4-BE49-F238E27FC236}">
                <a16:creationId xmlns:a16="http://schemas.microsoft.com/office/drawing/2014/main" id="{B8FFCA19-44D3-36A1-9BF9-9E0E498F1F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0" b="9842"/>
          <a:stretch/>
        </p:blipFill>
        <p:spPr>
          <a:xfrm flipH="1">
            <a:off x="0" y="1150799"/>
            <a:ext cx="12183310" cy="5707201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7B0C986-219F-65F3-9877-0366055F0BBD}"/>
              </a:ext>
            </a:extLst>
          </p:cNvPr>
          <p:cNvSpPr txBox="1"/>
          <p:nvPr/>
        </p:nvSpPr>
        <p:spPr>
          <a:xfrm>
            <a:off x="182439" y="4333908"/>
            <a:ext cx="50363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b="1" dirty="0">
                <a:solidFill>
                  <a:schemeClr val="bg1"/>
                </a:solidFill>
              </a:rPr>
              <a:t>Lokality a rybníky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b="1" dirty="0">
                <a:solidFill>
                  <a:schemeClr val="bg1"/>
                </a:solidFill>
              </a:rPr>
              <a:t>Struktura sledovaných nákladů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b="1" dirty="0">
                <a:solidFill>
                  <a:schemeClr val="bg1"/>
                </a:solidFill>
              </a:rPr>
              <a:t>Tržby a příjmy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b="1" dirty="0">
                <a:solidFill>
                  <a:schemeClr val="bg1"/>
                </a:solidFill>
              </a:rPr>
              <a:t>Cena / hodnota ryb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b="1" dirty="0">
                <a:solidFill>
                  <a:schemeClr val="bg1"/>
                </a:solidFill>
              </a:rPr>
              <a:t>Výsledky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b="1" dirty="0">
                <a:solidFill>
                  <a:schemeClr val="bg1"/>
                </a:solidFill>
              </a:rPr>
              <a:t>Závěry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7471944-2240-AAD9-4A06-ADF5F3B097FE}"/>
              </a:ext>
            </a:extLst>
          </p:cNvPr>
          <p:cNvSpPr txBox="1"/>
          <p:nvPr/>
        </p:nvSpPr>
        <p:spPr>
          <a:xfrm>
            <a:off x="105704" y="622358"/>
            <a:ext cx="11980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00B050"/>
                </a:solidFill>
              </a:rPr>
              <a:t>Obsah</a:t>
            </a:r>
          </a:p>
        </p:txBody>
      </p:sp>
    </p:spTree>
    <p:extLst>
      <p:ext uri="{BB962C8B-B14F-4D97-AF65-F5344CB8AC3E}">
        <p14:creationId xmlns:p14="http://schemas.microsoft.com/office/powerpoint/2010/main" val="153683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ek 29">
            <a:extLst>
              <a:ext uri="{FF2B5EF4-FFF2-40B4-BE49-F238E27FC236}">
                <a16:creationId xmlns:a16="http://schemas.microsoft.com/office/drawing/2014/main" id="{E194CECB-FF78-EBE8-4392-7BB771DFF0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182" y="93917"/>
            <a:ext cx="2713114" cy="52844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4A1F55C-E311-67D6-2AD8-17F1CA6A4290}"/>
              </a:ext>
            </a:extLst>
          </p:cNvPr>
          <p:cNvSpPr txBox="1"/>
          <p:nvPr/>
        </p:nvSpPr>
        <p:spPr>
          <a:xfrm>
            <a:off x="105704" y="622358"/>
            <a:ext cx="11980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00B050"/>
                </a:solidFill>
              </a:rPr>
              <a:t>Výsledky – tržby a příjmy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2BB925D2-69BA-1EB3-D858-E10D47C653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4953105"/>
              </p:ext>
            </p:extLst>
          </p:nvPr>
        </p:nvGraphicFramePr>
        <p:xfrm>
          <a:off x="105704" y="1244716"/>
          <a:ext cx="11930934" cy="508788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075502">
                  <a:extLst>
                    <a:ext uri="{9D8B030D-6E8A-4147-A177-3AD203B41FA5}">
                      <a16:colId xmlns:a16="http://schemas.microsoft.com/office/drawing/2014/main" val="3800964907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406634438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2630741830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1374639689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2382311730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1140849717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4289873139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397161820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1012554258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16512956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1246453164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2242245417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806168206"/>
                    </a:ext>
                  </a:extLst>
                </a:gridCol>
              </a:tblGrid>
              <a:tr h="1089922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Položka 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7030A0"/>
                          </a:solidFill>
                        </a:rPr>
                        <a:t>Průměr 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rgbClr val="F07724"/>
                          </a:solidFill>
                        </a:rPr>
                        <a:t>Vizír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F07724"/>
                          </a:solidFill>
                        </a:rPr>
                        <a:t>Farský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FFC000"/>
                          </a:solidFill>
                        </a:rPr>
                        <a:t>Výtažník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FFC000"/>
                          </a:solidFill>
                        </a:rPr>
                        <a:t>Šindelka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 err="1">
                          <a:solidFill>
                            <a:srgbClr val="FFC000"/>
                          </a:solidFill>
                        </a:rPr>
                        <a:t>Gricák</a:t>
                      </a:r>
                      <a:endParaRPr lang="cs-CZ" sz="1600" dirty="0">
                        <a:solidFill>
                          <a:srgbClr val="FFC000"/>
                        </a:solidFill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FFC000"/>
                          </a:solidFill>
                        </a:rPr>
                        <a:t>Ledvinka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 err="1">
                          <a:solidFill>
                            <a:srgbClr val="FFC000"/>
                          </a:solidFill>
                        </a:rPr>
                        <a:t>Kolvín</a:t>
                      </a:r>
                      <a:endParaRPr lang="cs-CZ" sz="1600" dirty="0">
                        <a:solidFill>
                          <a:srgbClr val="FFC000"/>
                        </a:solidFill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chemeClr val="accent6"/>
                          </a:solidFill>
                        </a:rPr>
                        <a:t>Velká žabka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chemeClr val="accent6"/>
                          </a:solidFill>
                        </a:rPr>
                        <a:t>Malá žabka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0070C0"/>
                          </a:solidFill>
                        </a:rPr>
                        <a:t>Prostřední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0070C0"/>
                          </a:solidFill>
                        </a:rPr>
                        <a:t>Prázdný</a:t>
                      </a:r>
                    </a:p>
                  </a:txBody>
                  <a:tcPr vert="vert270" anchor="ctr"/>
                </a:tc>
                <a:extLst>
                  <a:ext uri="{0D108BD9-81ED-4DB2-BD59-A6C34878D82A}">
                    <a16:rowId xmlns:a16="http://schemas.microsoft.com/office/drawing/2014/main" val="1041751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cs-CZ" sz="1600" b="1" dirty="0"/>
                        <a:t>Tržby a hodnota 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cs-CZ" sz="1600" b="1" dirty="0"/>
                        <a:t>vylovených ryb </a:t>
                      </a:r>
                      <a:endParaRPr lang="cs-CZ" sz="16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358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1400" b="1" dirty="0"/>
                        <a:t>2022</a:t>
                      </a:r>
                      <a:r>
                        <a:rPr lang="cs-CZ" sz="1400" dirty="0"/>
                        <a:t> – Kč/rybník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7030A0"/>
                          </a:solidFill>
                        </a:rPr>
                        <a:t>19 740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82 480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-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12 780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neloven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3 850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FF0000"/>
                          </a:solidFill>
                        </a:rPr>
                        <a:t>2 700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36 000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13 860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 dirty="0"/>
                        <a:t>nenasazen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6 250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430480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1400" b="1" dirty="0"/>
                        <a:t>2023</a:t>
                      </a:r>
                      <a:r>
                        <a:rPr lang="cs-CZ" sz="1400" dirty="0"/>
                        <a:t> – Kč/rybník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7030A0"/>
                          </a:solidFill>
                        </a:rPr>
                        <a:t>20 631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33 485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70 940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24 950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8 200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17 700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20 450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/>
                          </a:solidFill>
                        </a:rPr>
                        <a:t>bez vody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</a:rPr>
                        <a:t>3 200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21 680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5 700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4205382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/>
                        <a:t>2022</a:t>
                      </a:r>
                      <a:r>
                        <a:rPr lang="cs-CZ" sz="1400" dirty="0"/>
                        <a:t> – Kč/ha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7030A0"/>
                          </a:solidFill>
                        </a:rPr>
                        <a:t>13 487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8 248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-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9 155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neloven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4 529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FF0000"/>
                          </a:solidFill>
                        </a:rPr>
                        <a:t>3 253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51 429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22 355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050" dirty="0"/>
                        <a:t>nenasazen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8 929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24972635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/>
                        <a:t>2023</a:t>
                      </a:r>
                      <a:r>
                        <a:rPr lang="cs-CZ" sz="1400" dirty="0"/>
                        <a:t> – Kč/ha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7030A0"/>
                          </a:solidFill>
                        </a:rPr>
                        <a:t>14 292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FF0000"/>
                          </a:solidFill>
                        </a:rPr>
                        <a:t>3 349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17 735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17 873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11 714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20 824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24 639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</a:rPr>
                        <a:t>bez vody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5 161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33 354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8 143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308500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</a:rPr>
                        <a:t>Dotace a náhrady</a:t>
                      </a:r>
                      <a:endParaRPr lang="cs-CZ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400" b="1" dirty="0">
                        <a:solidFill>
                          <a:srgbClr val="7030A0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648244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1400" b="1" dirty="0"/>
                        <a:t>2022</a:t>
                      </a:r>
                      <a:r>
                        <a:rPr lang="cs-CZ" sz="1400" dirty="0"/>
                        <a:t> – Kč/rybník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1" i="0" u="none" strike="noStrike" dirty="0">
                          <a:solidFill>
                            <a:srgbClr val="7030A0"/>
                          </a:solidFill>
                          <a:effectLst/>
                          <a:latin typeface="Aptos" panose="020B00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-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805530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1400" b="1" dirty="0"/>
                        <a:t>2023</a:t>
                      </a:r>
                      <a:r>
                        <a:rPr lang="cs-CZ" sz="1400" dirty="0"/>
                        <a:t> – Kč/rybník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1" i="0" u="none" strike="noStrike" dirty="0">
                          <a:solidFill>
                            <a:srgbClr val="7030A0"/>
                          </a:solidFill>
                          <a:effectLst/>
                          <a:latin typeface="Aptos" panose="020B0004020202020204" pitchFamily="34" charset="0"/>
                        </a:rPr>
                        <a:t>1 658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16 577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300963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/>
                        <a:t>2022</a:t>
                      </a:r>
                      <a:r>
                        <a:rPr lang="cs-CZ" sz="1400" dirty="0"/>
                        <a:t> – Kč/ha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1" i="0" u="none" strike="noStrike" dirty="0">
                          <a:solidFill>
                            <a:srgbClr val="7030A0"/>
                          </a:solidFill>
                          <a:effectLst/>
                          <a:latin typeface="Aptos" panose="020B00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-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975852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/>
                        <a:t>2023</a:t>
                      </a:r>
                      <a:r>
                        <a:rPr lang="cs-CZ" sz="1400" dirty="0"/>
                        <a:t> – Kč/ha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1" i="0" u="none" strike="noStrike" dirty="0">
                          <a:solidFill>
                            <a:srgbClr val="7030A0"/>
                          </a:solidFill>
                          <a:effectLst/>
                          <a:latin typeface="Aptos" panose="020B0004020202020204" pitchFamily="34" charset="0"/>
                        </a:rPr>
                        <a:t>166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1 658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6436380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232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ek 29">
            <a:extLst>
              <a:ext uri="{FF2B5EF4-FFF2-40B4-BE49-F238E27FC236}">
                <a16:creationId xmlns:a16="http://schemas.microsoft.com/office/drawing/2014/main" id="{E194CECB-FF78-EBE8-4392-7BB771DFF0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182" y="93917"/>
            <a:ext cx="2713114" cy="52844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4A1F55C-E311-67D6-2AD8-17F1CA6A4290}"/>
              </a:ext>
            </a:extLst>
          </p:cNvPr>
          <p:cNvSpPr txBox="1"/>
          <p:nvPr/>
        </p:nvSpPr>
        <p:spPr>
          <a:xfrm>
            <a:off x="105704" y="622358"/>
            <a:ext cx="11980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00B050"/>
                </a:solidFill>
              </a:rPr>
              <a:t>Výsledky – tržby a příjmy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2BB925D2-69BA-1EB3-D858-E10D47C653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8097863"/>
              </p:ext>
            </p:extLst>
          </p:nvPr>
        </p:nvGraphicFramePr>
        <p:xfrm>
          <a:off x="130533" y="1333492"/>
          <a:ext cx="11930934" cy="428408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075502">
                  <a:extLst>
                    <a:ext uri="{9D8B030D-6E8A-4147-A177-3AD203B41FA5}">
                      <a16:colId xmlns:a16="http://schemas.microsoft.com/office/drawing/2014/main" val="3800964907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406634438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2630741830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1374639689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2382311730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1140849717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4289873139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397161820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1012554258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16512956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1246453164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2242245417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806168206"/>
                    </a:ext>
                  </a:extLst>
                </a:gridCol>
              </a:tblGrid>
              <a:tr h="1089922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Položka 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7030A0"/>
                          </a:solidFill>
                        </a:rPr>
                        <a:t>Průměr </a:t>
                      </a:r>
                      <a:r>
                        <a:rPr lang="cs-CZ" sz="1600" b="0" dirty="0">
                          <a:solidFill>
                            <a:srgbClr val="7030A0"/>
                          </a:solidFill>
                        </a:rPr>
                        <a:t> (medián)</a:t>
                      </a:r>
                      <a:endParaRPr lang="cs-CZ" sz="1600" dirty="0">
                        <a:solidFill>
                          <a:srgbClr val="7030A0"/>
                        </a:solidFill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rgbClr val="F07724"/>
                          </a:solidFill>
                        </a:rPr>
                        <a:t>Vizír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F07724"/>
                          </a:solidFill>
                        </a:rPr>
                        <a:t>Farský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FFC000"/>
                          </a:solidFill>
                        </a:rPr>
                        <a:t>Výtažník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FFC000"/>
                          </a:solidFill>
                        </a:rPr>
                        <a:t>Šindelka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 err="1">
                          <a:solidFill>
                            <a:srgbClr val="FFC000"/>
                          </a:solidFill>
                        </a:rPr>
                        <a:t>Gricák</a:t>
                      </a:r>
                      <a:endParaRPr lang="cs-CZ" sz="1600" dirty="0">
                        <a:solidFill>
                          <a:srgbClr val="FFC000"/>
                        </a:solidFill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FFC000"/>
                          </a:solidFill>
                        </a:rPr>
                        <a:t>Ledvinka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 err="1">
                          <a:solidFill>
                            <a:srgbClr val="FFC000"/>
                          </a:solidFill>
                        </a:rPr>
                        <a:t>Kolvín</a:t>
                      </a:r>
                      <a:endParaRPr lang="cs-CZ" sz="1600" dirty="0">
                        <a:solidFill>
                          <a:srgbClr val="FFC000"/>
                        </a:solidFill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chemeClr val="accent6"/>
                          </a:solidFill>
                        </a:rPr>
                        <a:t>Velká žabka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chemeClr val="accent6"/>
                          </a:solidFill>
                        </a:rPr>
                        <a:t>Malá žabka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0070C0"/>
                          </a:solidFill>
                        </a:rPr>
                        <a:t>Prostřední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0070C0"/>
                          </a:solidFill>
                        </a:rPr>
                        <a:t>Prázdný</a:t>
                      </a:r>
                    </a:p>
                  </a:txBody>
                  <a:tcPr vert="vert270" anchor="ctr"/>
                </a:tc>
                <a:extLst>
                  <a:ext uri="{0D108BD9-81ED-4DB2-BD59-A6C34878D82A}">
                    <a16:rowId xmlns:a16="http://schemas.microsoft.com/office/drawing/2014/main" val="1041751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cs-CZ" sz="1600" b="1" dirty="0"/>
                        <a:t>Tržby za ryby 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cs-CZ" sz="1600" b="1" dirty="0"/>
                        <a:t>a dotace SPOLU </a:t>
                      </a:r>
                      <a:endParaRPr lang="cs-CZ" sz="16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358256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r"/>
                      <a:r>
                        <a:rPr lang="cs-CZ" sz="1400" b="1" dirty="0"/>
                        <a:t>2022</a:t>
                      </a:r>
                      <a:r>
                        <a:rPr lang="cs-CZ" sz="1400" dirty="0"/>
                        <a:t> – Kč/rybník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7030A0"/>
                          </a:solidFill>
                        </a:rPr>
                        <a:t>19 740</a:t>
                      </a:r>
                    </a:p>
                    <a:p>
                      <a:pPr algn="ctr"/>
                      <a:r>
                        <a:rPr lang="cs-CZ" sz="1400" b="0" dirty="0">
                          <a:solidFill>
                            <a:srgbClr val="7030A0"/>
                          </a:solidFill>
                        </a:rPr>
                        <a:t>(9 515)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82 480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-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12 780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neloven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3 850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FF0000"/>
                          </a:solidFill>
                        </a:rPr>
                        <a:t>2 700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36 000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13 860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 dirty="0"/>
                        <a:t>nenasazen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6 250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430480105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r"/>
                      <a:r>
                        <a:rPr lang="cs-CZ" sz="1400" b="1" dirty="0"/>
                        <a:t>2023</a:t>
                      </a:r>
                      <a:r>
                        <a:rPr lang="cs-CZ" sz="1400" dirty="0"/>
                        <a:t> – Kč/rybník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7030A0"/>
                          </a:solidFill>
                        </a:rPr>
                        <a:t>22 288 </a:t>
                      </a:r>
                      <a:r>
                        <a:rPr lang="cs-CZ" sz="1400" b="0" dirty="0">
                          <a:solidFill>
                            <a:srgbClr val="7030A0"/>
                          </a:solidFill>
                        </a:rPr>
                        <a:t>(19 075)</a:t>
                      </a:r>
                      <a:endParaRPr lang="cs-CZ" sz="1400" b="1" dirty="0">
                        <a:solidFill>
                          <a:srgbClr val="7030A0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50 062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70 940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24 950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8 200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17 700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20 450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/>
                          </a:solidFill>
                        </a:rPr>
                        <a:t>bez vody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</a:rPr>
                        <a:t>3 200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21 680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5 700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4205382925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/>
                        <a:t>2022</a:t>
                      </a:r>
                      <a:r>
                        <a:rPr lang="cs-CZ" sz="1400" dirty="0"/>
                        <a:t> – Kč/ha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7030A0"/>
                          </a:solidFill>
                        </a:rPr>
                        <a:t>13 487</a:t>
                      </a:r>
                    </a:p>
                    <a:p>
                      <a:pPr algn="ctr"/>
                      <a:r>
                        <a:rPr lang="cs-CZ" sz="1400" b="0" dirty="0">
                          <a:solidFill>
                            <a:srgbClr val="7030A0"/>
                          </a:solidFill>
                        </a:rPr>
                        <a:t>(8 589)</a:t>
                      </a:r>
                      <a:endParaRPr lang="cs-CZ" sz="1400" b="1" dirty="0">
                        <a:solidFill>
                          <a:srgbClr val="7030A0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8 248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-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9 155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neloven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4 529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FF0000"/>
                          </a:solidFill>
                        </a:rPr>
                        <a:t>3 253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51 429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22 355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050" dirty="0"/>
                        <a:t>nenasazen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8 929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249726354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/>
                        <a:t>2023</a:t>
                      </a:r>
                      <a:r>
                        <a:rPr lang="cs-CZ" sz="1400" dirty="0"/>
                        <a:t> – Kč/ha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7030A0"/>
                          </a:solidFill>
                        </a:rPr>
                        <a:t>14 445</a:t>
                      </a:r>
                    </a:p>
                    <a:p>
                      <a:pPr algn="ctr"/>
                      <a:r>
                        <a:rPr lang="cs-CZ" sz="1400" b="0" dirty="0">
                          <a:solidFill>
                            <a:srgbClr val="7030A0"/>
                          </a:solidFill>
                        </a:rPr>
                        <a:t>(14 725)</a:t>
                      </a:r>
                      <a:endParaRPr lang="cs-CZ" sz="1400" b="1" dirty="0">
                        <a:solidFill>
                          <a:srgbClr val="7030A0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rgbClr val="FF0000"/>
                          </a:solidFill>
                        </a:rPr>
                        <a:t>5 006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17 735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17 873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11 714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20 824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24 639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</a:rPr>
                        <a:t>bez vody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5 161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33 354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8 143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0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3085006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358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ek 29">
            <a:extLst>
              <a:ext uri="{FF2B5EF4-FFF2-40B4-BE49-F238E27FC236}">
                <a16:creationId xmlns:a16="http://schemas.microsoft.com/office/drawing/2014/main" id="{E194CECB-FF78-EBE8-4392-7BB771DFF0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182" y="93917"/>
            <a:ext cx="2713114" cy="52844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4A1F55C-E311-67D6-2AD8-17F1CA6A4290}"/>
              </a:ext>
            </a:extLst>
          </p:cNvPr>
          <p:cNvSpPr txBox="1"/>
          <p:nvPr/>
        </p:nvSpPr>
        <p:spPr>
          <a:xfrm>
            <a:off x="105704" y="622358"/>
            <a:ext cx="11980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00B050"/>
                </a:solidFill>
              </a:rPr>
              <a:t>Výsledky – „zisk“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0FAC346E-5FB6-4B5A-520F-A08DFFAB7B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0700508"/>
              </p:ext>
            </p:extLst>
          </p:nvPr>
        </p:nvGraphicFramePr>
        <p:xfrm>
          <a:off x="130533" y="1333492"/>
          <a:ext cx="11930934" cy="376476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075502">
                  <a:extLst>
                    <a:ext uri="{9D8B030D-6E8A-4147-A177-3AD203B41FA5}">
                      <a16:colId xmlns:a16="http://schemas.microsoft.com/office/drawing/2014/main" val="3800964907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406634438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2630741830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1374639689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2382311730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1140849717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4289873139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397161820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1012554258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16512956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1246453164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2242245417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806168206"/>
                    </a:ext>
                  </a:extLst>
                </a:gridCol>
              </a:tblGrid>
              <a:tr h="1089922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Položka 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7030A0"/>
                          </a:solidFill>
                        </a:rPr>
                        <a:t>Průměr </a:t>
                      </a:r>
                      <a:r>
                        <a:rPr lang="cs-CZ" sz="1600" b="0" dirty="0">
                          <a:solidFill>
                            <a:srgbClr val="7030A0"/>
                          </a:solidFill>
                        </a:rPr>
                        <a:t> (medián)</a:t>
                      </a:r>
                      <a:endParaRPr lang="cs-CZ" sz="1600" dirty="0">
                        <a:solidFill>
                          <a:srgbClr val="7030A0"/>
                        </a:solidFill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rgbClr val="F07724"/>
                          </a:solidFill>
                        </a:rPr>
                        <a:t>Vizír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F07724"/>
                          </a:solidFill>
                        </a:rPr>
                        <a:t>Farský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FFC000"/>
                          </a:solidFill>
                        </a:rPr>
                        <a:t>Výtažník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FFC000"/>
                          </a:solidFill>
                        </a:rPr>
                        <a:t>Šindelka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 err="1">
                          <a:solidFill>
                            <a:srgbClr val="FFC000"/>
                          </a:solidFill>
                        </a:rPr>
                        <a:t>Gricák</a:t>
                      </a:r>
                      <a:endParaRPr lang="cs-CZ" sz="1600" dirty="0">
                        <a:solidFill>
                          <a:srgbClr val="FFC000"/>
                        </a:solidFill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FFC000"/>
                          </a:solidFill>
                        </a:rPr>
                        <a:t>Ledvinka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 err="1">
                          <a:solidFill>
                            <a:srgbClr val="FFC000"/>
                          </a:solidFill>
                        </a:rPr>
                        <a:t>Kolvín</a:t>
                      </a:r>
                      <a:endParaRPr lang="cs-CZ" sz="1600" dirty="0">
                        <a:solidFill>
                          <a:srgbClr val="FFC000"/>
                        </a:solidFill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chemeClr val="accent6"/>
                          </a:solidFill>
                        </a:rPr>
                        <a:t>Velká žabka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chemeClr val="accent6"/>
                          </a:solidFill>
                        </a:rPr>
                        <a:t>Malá žabka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0070C0"/>
                          </a:solidFill>
                        </a:rPr>
                        <a:t>Prostřední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0070C0"/>
                          </a:solidFill>
                        </a:rPr>
                        <a:t>Prázdný</a:t>
                      </a:r>
                    </a:p>
                  </a:txBody>
                  <a:tcPr vert="vert270" anchor="ctr"/>
                </a:tc>
                <a:extLst>
                  <a:ext uri="{0D108BD9-81ED-4DB2-BD59-A6C34878D82A}">
                    <a16:rowId xmlns:a16="http://schemas.microsoft.com/office/drawing/2014/main" val="1041751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cs-CZ" sz="1600" b="1" dirty="0"/>
                        <a:t>„ZISK“</a:t>
                      </a:r>
                      <a:endParaRPr lang="cs-CZ" sz="16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64824486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r"/>
                      <a:r>
                        <a:rPr lang="cs-CZ" sz="1400" b="1" dirty="0"/>
                        <a:t>2022</a:t>
                      </a:r>
                      <a:r>
                        <a:rPr lang="cs-CZ" sz="1400" dirty="0"/>
                        <a:t> – Kč/rybník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1" i="0" u="none" strike="noStrike" dirty="0">
                          <a:solidFill>
                            <a:srgbClr val="7030A0"/>
                          </a:solidFill>
                          <a:effectLst/>
                          <a:latin typeface="Aptos" panose="020B0004020202020204" pitchFamily="34" charset="0"/>
                        </a:rPr>
                        <a:t>-55 463</a:t>
                      </a:r>
                    </a:p>
                    <a:p>
                      <a:pPr algn="ctr" fontAlgn="t"/>
                      <a:r>
                        <a:rPr lang="cs-CZ" sz="1400" b="0" dirty="0">
                          <a:solidFill>
                            <a:srgbClr val="7030A0"/>
                          </a:solidFill>
                        </a:rPr>
                        <a:t>(-18 035)</a:t>
                      </a:r>
                      <a:endParaRPr lang="cs-CZ" sz="1400" b="1" i="0" u="none" strike="noStrike" dirty="0">
                        <a:solidFill>
                          <a:srgbClr val="7030A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</a:rPr>
                        <a:t>-409 246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 -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</a:rPr>
                        <a:t>-12 074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</a:rPr>
                        <a:t>-35 639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</a:rPr>
                        <a:t>-21 924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</a:rPr>
                        <a:t>-22 441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ptos" panose="020B0004020202020204" pitchFamily="34" charset="0"/>
                        </a:rPr>
                        <a:t>11 146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</a:rPr>
                        <a:t>-15 815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</a:rPr>
                        <a:t>-12 567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</a:rPr>
                        <a:t>-16 707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</a:rPr>
                        <a:t>-19 363</a:t>
                      </a: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val="3805530528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r"/>
                      <a:r>
                        <a:rPr lang="cs-CZ" sz="1400" b="1" dirty="0"/>
                        <a:t>2023</a:t>
                      </a:r>
                      <a:r>
                        <a:rPr lang="cs-CZ" sz="1400" dirty="0"/>
                        <a:t> – Kč/rybník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1" i="0" u="none" strike="noStrike" dirty="0">
                          <a:solidFill>
                            <a:srgbClr val="7030A0"/>
                          </a:solidFill>
                          <a:effectLst/>
                          <a:latin typeface="Aptos" panose="020B0004020202020204" pitchFamily="34" charset="0"/>
                        </a:rPr>
                        <a:t>-55 601</a:t>
                      </a:r>
                    </a:p>
                    <a:p>
                      <a:pPr algn="ctr" fontAlgn="t"/>
                      <a:r>
                        <a:rPr lang="cs-CZ" sz="1400" b="0" dirty="0">
                          <a:solidFill>
                            <a:srgbClr val="7030A0"/>
                          </a:solidFill>
                        </a:rPr>
                        <a:t>(-19 168)</a:t>
                      </a:r>
                      <a:endParaRPr lang="cs-CZ" sz="1400" b="1" i="0" u="none" strike="noStrike" dirty="0">
                        <a:solidFill>
                          <a:srgbClr val="7030A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</a:rPr>
                        <a:t>-460 414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ptos" panose="020B0004020202020204" pitchFamily="34" charset="0"/>
                        </a:rPr>
                        <a:t>3 528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</a:rPr>
                        <a:t>-10 416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</a:rPr>
                        <a:t>-19 168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</a:rPr>
                        <a:t>-8 167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</a:rPr>
                        <a:t>-6 170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</a:rPr>
                        <a:t>-11 500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</a:rPr>
                        <a:t>-25 440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</a:rPr>
                        <a:t>-24 288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</a:rPr>
                        <a:t>-23 547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</a:rPr>
                        <a:t>-26 027</a:t>
                      </a: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val="1300963246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/>
                        <a:t>2022</a:t>
                      </a:r>
                      <a:r>
                        <a:rPr lang="cs-CZ" sz="1400" dirty="0"/>
                        <a:t> – Kč/ha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1" i="0" u="none" strike="noStrike" dirty="0">
                          <a:solidFill>
                            <a:srgbClr val="7030A0"/>
                          </a:solidFill>
                          <a:effectLst/>
                          <a:latin typeface="Aptos" panose="020B0004020202020204" pitchFamily="34" charset="0"/>
                        </a:rPr>
                        <a:t>-23 376</a:t>
                      </a:r>
                    </a:p>
                    <a:p>
                      <a:pPr algn="ctr" fontAlgn="t"/>
                      <a:r>
                        <a:rPr lang="cs-CZ" sz="1400" b="0" dirty="0">
                          <a:solidFill>
                            <a:srgbClr val="7030A0"/>
                          </a:solidFill>
                        </a:rPr>
                        <a:t>(-25 651)</a:t>
                      </a:r>
                      <a:endParaRPr lang="cs-CZ" sz="1400" b="1" i="0" u="none" strike="noStrike" dirty="0">
                        <a:solidFill>
                          <a:srgbClr val="7030A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</a:rPr>
                        <a:t>-40 925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- 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</a:rPr>
                        <a:t>-8 649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</a:rPr>
                        <a:t>-50 913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</a:rPr>
                        <a:t>-25 793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</a:rPr>
                        <a:t>-27 037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ptos" panose="020B0004020202020204" pitchFamily="34" charset="0"/>
                        </a:rPr>
                        <a:t>15 923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</a:rPr>
                        <a:t>-25 508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</a:rPr>
                        <a:t>-19 334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</a:rPr>
                        <a:t>-23 867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</a:rPr>
                        <a:t>-27 661</a:t>
                      </a: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val="3975852954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/>
                        <a:t>2023</a:t>
                      </a:r>
                      <a:r>
                        <a:rPr lang="cs-CZ" sz="1400" dirty="0"/>
                        <a:t> – Kč/ha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1" i="0" u="none" strike="noStrike" dirty="0">
                          <a:solidFill>
                            <a:srgbClr val="7030A0"/>
                          </a:solidFill>
                          <a:effectLst/>
                          <a:latin typeface="Aptos" panose="020B0004020202020204" pitchFamily="34" charset="0"/>
                        </a:rPr>
                        <a:t>-23 881</a:t>
                      </a:r>
                    </a:p>
                    <a:p>
                      <a:pPr algn="ctr" fontAlgn="t"/>
                      <a:r>
                        <a:rPr lang="cs-CZ" sz="1400" b="0" dirty="0">
                          <a:solidFill>
                            <a:srgbClr val="7030A0"/>
                          </a:solidFill>
                        </a:rPr>
                        <a:t>(-27 383)</a:t>
                      </a:r>
                      <a:endParaRPr lang="cs-CZ" sz="1400" b="1" i="0" u="none" strike="noStrike" dirty="0">
                        <a:solidFill>
                          <a:srgbClr val="7030A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</a:rPr>
                        <a:t>-46 042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ptos" panose="020B0004020202020204" pitchFamily="34" charset="0"/>
                        </a:rPr>
                        <a:t>882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</a:rPr>
                        <a:t>-7 461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</a:rPr>
                        <a:t>-27 383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</a:rPr>
                        <a:t>-9 608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</a:rPr>
                        <a:t>-7 433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</a:rPr>
                        <a:t>-16 429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</a:rPr>
                        <a:t>-41 033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</a:rPr>
                        <a:t>-37 366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</a:rPr>
                        <a:t>-33 638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</a:rPr>
                        <a:t>-37 181</a:t>
                      </a: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val="3643638047"/>
                  </a:ext>
                </a:extLst>
              </a:tr>
            </a:tbl>
          </a:graphicData>
        </a:graphic>
      </p:graphicFrame>
      <p:sp>
        <p:nvSpPr>
          <p:cNvPr id="4" name="Obdélník 3">
            <a:extLst>
              <a:ext uri="{FF2B5EF4-FFF2-40B4-BE49-F238E27FC236}">
                <a16:creationId xmlns:a16="http://schemas.microsoft.com/office/drawing/2014/main" id="{5199EBFE-CAE9-7C7B-57EB-87341F2FD9BB}"/>
              </a:ext>
            </a:extLst>
          </p:cNvPr>
          <p:cNvSpPr/>
          <p:nvPr/>
        </p:nvSpPr>
        <p:spPr>
          <a:xfrm>
            <a:off x="3933824" y="1695449"/>
            <a:ext cx="657225" cy="3286125"/>
          </a:xfrm>
          <a:prstGeom prst="rect">
            <a:avLst/>
          </a:prstGeom>
          <a:solidFill>
            <a:schemeClr val="accent1">
              <a:alpha val="0"/>
            </a:schemeClr>
          </a:solidFill>
          <a:ln w="254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FD15DD93-7927-CDE9-E16B-08F5A8BA9075}"/>
              </a:ext>
            </a:extLst>
          </p:cNvPr>
          <p:cNvSpPr/>
          <p:nvPr/>
        </p:nvSpPr>
        <p:spPr>
          <a:xfrm>
            <a:off x="8035745" y="1697474"/>
            <a:ext cx="657225" cy="3284100"/>
          </a:xfrm>
          <a:prstGeom prst="rect">
            <a:avLst/>
          </a:prstGeom>
          <a:solidFill>
            <a:schemeClr val="accent1">
              <a:alpha val="0"/>
            </a:schemeClr>
          </a:solidFill>
          <a:ln w="254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759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ek 29">
            <a:extLst>
              <a:ext uri="{FF2B5EF4-FFF2-40B4-BE49-F238E27FC236}">
                <a16:creationId xmlns:a16="http://schemas.microsoft.com/office/drawing/2014/main" id="{E194CECB-FF78-EBE8-4392-7BB771DFF0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182" y="93917"/>
            <a:ext cx="2713114" cy="52844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4A1F55C-E311-67D6-2AD8-17F1CA6A4290}"/>
              </a:ext>
            </a:extLst>
          </p:cNvPr>
          <p:cNvSpPr txBox="1"/>
          <p:nvPr/>
        </p:nvSpPr>
        <p:spPr>
          <a:xfrm>
            <a:off x="105704" y="622358"/>
            <a:ext cx="11980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00B050"/>
                </a:solidFill>
              </a:rPr>
              <a:t>Závěry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C41F759-6EF6-10E6-7F35-C89342633E20}"/>
              </a:ext>
            </a:extLst>
          </p:cNvPr>
          <p:cNvSpPr txBox="1"/>
          <p:nvPr/>
        </p:nvSpPr>
        <p:spPr>
          <a:xfrm>
            <a:off x="528506" y="1316124"/>
            <a:ext cx="1126641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cs-CZ" dirty="0"/>
              <a:t>Extrémní rybníky v řadě ohledů – daleko, výskyt nepůvodních invazivních druhů ryb – nutná jejich eliminace, potřeba si osahat lokality, než vůbec začneme…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Krátká doba řešení pro docílení stabilního smysluplného hospodaření, které bude produkčně a ekonomicky optimální, potřeba vylepšit (technický) stav rybníků…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cs-CZ" dirty="0"/>
              <a:t>Různá omezení v hospodaření ze strany ochrany přírody (např. VIZ, </a:t>
            </a:r>
            <a:r>
              <a:rPr lang="cs-CZ" b="1" dirty="0"/>
              <a:t>ne K </a:t>
            </a:r>
            <a:r>
              <a:rPr lang="cs-CZ" dirty="0"/>
              <a:t>a</a:t>
            </a:r>
            <a:r>
              <a:rPr lang="cs-CZ" b="1" dirty="0"/>
              <a:t> Ab</a:t>
            </a:r>
            <a:r>
              <a:rPr lang="cs-CZ" dirty="0"/>
              <a:t>; VEŽ, MAŽ, PRÁ, PRO </a:t>
            </a:r>
            <a:r>
              <a:rPr lang="cs-CZ" b="1" dirty="0"/>
              <a:t>jen </a:t>
            </a:r>
            <a:r>
              <a:rPr lang="cs-CZ" b="1" dirty="0" err="1"/>
              <a:t>Ca</a:t>
            </a:r>
            <a:r>
              <a:rPr lang="cs-CZ" b="1" baseline="-25000" dirty="0" err="1"/>
              <a:t>gen</a:t>
            </a:r>
            <a:r>
              <a:rPr lang="cs-CZ" dirty="0"/>
              <a:t>)…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Nepodařilo se systematicky testovat alternativní obsádky při různých biomasách a druzích ryb pro nedostatek času a nevhodné podmínky…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cs-CZ" dirty="0"/>
              <a:t>Administrativní problémy s nakládáním a chovem střevle potoční…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Nutná součinnost se správcem rybářských revírů (ČRS) v získávání generačních ryb z volné přírody…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7030A0"/>
                </a:solidFill>
              </a:rPr>
              <a:t>Má ochrana přírody skutečné zájem o </a:t>
            </a:r>
            <a:r>
              <a:rPr lang="cs-CZ" b="1" dirty="0" err="1">
                <a:solidFill>
                  <a:srgbClr val="7030A0"/>
                </a:solidFill>
              </a:rPr>
              <a:t>renaturalizaci</a:t>
            </a:r>
            <a:r>
              <a:rPr lang="cs-CZ" b="1" dirty="0">
                <a:solidFill>
                  <a:srgbClr val="7030A0"/>
                </a:solidFill>
              </a:rPr>
              <a:t> ohrožených druhů ryb do volné přírody?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7030A0"/>
                </a:solidFill>
              </a:rPr>
              <a:t>Jak do budoucna financovat tyto programy, když není zájem/motivace ČRS ani MŽP je vysazovat…</a:t>
            </a:r>
          </a:p>
        </p:txBody>
      </p:sp>
    </p:spTree>
    <p:extLst>
      <p:ext uri="{BB962C8B-B14F-4D97-AF65-F5344CB8AC3E}">
        <p14:creationId xmlns:p14="http://schemas.microsoft.com/office/powerpoint/2010/main" val="154176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ek 29">
            <a:extLst>
              <a:ext uri="{FF2B5EF4-FFF2-40B4-BE49-F238E27FC236}">
                <a16:creationId xmlns:a16="http://schemas.microsoft.com/office/drawing/2014/main" id="{E194CECB-FF78-EBE8-4392-7BB771DFF0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182" y="93917"/>
            <a:ext cx="2713114" cy="52844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4A1F55C-E311-67D6-2AD8-17F1CA6A4290}"/>
              </a:ext>
            </a:extLst>
          </p:cNvPr>
          <p:cNvSpPr txBox="1"/>
          <p:nvPr/>
        </p:nvSpPr>
        <p:spPr>
          <a:xfrm>
            <a:off x="105704" y="622358"/>
            <a:ext cx="11980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00B050"/>
                </a:solidFill>
              </a:rPr>
              <a:t>Závěry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C41F759-6EF6-10E6-7F35-C89342633E20}"/>
              </a:ext>
            </a:extLst>
          </p:cNvPr>
          <p:cNvSpPr txBox="1"/>
          <p:nvPr/>
        </p:nvSpPr>
        <p:spPr>
          <a:xfrm>
            <a:off x="453004" y="1274179"/>
            <a:ext cx="11417417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cs-CZ" b="1" dirty="0"/>
              <a:t>Náklady na provoz </a:t>
            </a:r>
            <a:r>
              <a:rPr lang="cs-CZ" dirty="0"/>
              <a:t>jednoho rybníku dosahovaly v průměru </a:t>
            </a:r>
            <a:r>
              <a:rPr lang="cs-CZ" b="1" dirty="0"/>
              <a:t>71,3 a 75,9 tis. Kč </a:t>
            </a:r>
            <a:r>
              <a:rPr lang="cs-CZ" dirty="0"/>
              <a:t>(medián 25,4 a 28,6 tis. Kč), resp. </a:t>
            </a:r>
            <a:r>
              <a:rPr lang="cs-CZ" b="1" dirty="0"/>
              <a:t>34,2 a 37,0 tis. Kč/ha </a:t>
            </a:r>
            <a:r>
              <a:rPr lang="cs-CZ" dirty="0"/>
              <a:t>(medián 32,9 a 37,2 tis. Kč/ha)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Největší nákladové položky představuje (průměry): </a:t>
            </a:r>
            <a:r>
              <a:rPr lang="cs-CZ" b="1" dirty="0">
                <a:solidFill>
                  <a:schemeClr val="bg2">
                    <a:lumMod val="50000"/>
                  </a:schemeClr>
                </a:solidFill>
              </a:rPr>
              <a:t>pronájem (25–30 %), doprava (20–27 %), obsádka ryb (14–18 %), výlov (9–17 %), práce a péče (9–11 %)   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cs-CZ" dirty="0"/>
              <a:t>Tržby za prodané ryby dosahovaly v průměru </a:t>
            </a:r>
            <a:r>
              <a:rPr lang="cs-CZ" b="1" dirty="0"/>
              <a:t>17,7 a 20,6 tis. Kč/rybník</a:t>
            </a:r>
            <a:r>
              <a:rPr lang="cs-CZ" dirty="0"/>
              <a:t>, resp. 13,5 a 14,3 tis. Kč/ha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chemeClr val="bg2">
                    <a:lumMod val="50000"/>
                  </a:schemeClr>
                </a:solidFill>
              </a:rPr>
              <a:t>Dotace a náhrady 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– 16 577 Kč se nám podařilo získat jen na </a:t>
            </a:r>
            <a:r>
              <a:rPr lang="cs-CZ" b="1" dirty="0">
                <a:solidFill>
                  <a:schemeClr val="bg2">
                    <a:lumMod val="50000"/>
                  </a:schemeClr>
                </a:solidFill>
              </a:rPr>
              <a:t>jeden rybník 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(Vizír – 2023)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cs-CZ" dirty="0"/>
              <a:t>Ekonomicky kladného výsledku se podařilo dosáhnout jen na 2 rybnících</a:t>
            </a:r>
            <a:r>
              <a:rPr lang="cs-CZ" b="1" dirty="0"/>
              <a:t> (</a:t>
            </a:r>
            <a:r>
              <a:rPr lang="cs-CZ" b="1" dirty="0" err="1"/>
              <a:t>Kolvín</a:t>
            </a:r>
            <a:r>
              <a:rPr lang="cs-CZ" b="1" dirty="0"/>
              <a:t> – 2022 a Farský – 2023)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7030A0"/>
                </a:solidFill>
              </a:rPr>
              <a:t>Ekonomický výsledek dosáhnul z jednoho rybníku ztráty: </a:t>
            </a:r>
            <a:r>
              <a:rPr lang="cs-CZ" b="1" dirty="0">
                <a:solidFill>
                  <a:srgbClr val="7030A0"/>
                </a:solidFill>
              </a:rPr>
              <a:t>-55,5 a – 55,6 tis. Kč </a:t>
            </a:r>
            <a:r>
              <a:rPr lang="cs-CZ" dirty="0">
                <a:solidFill>
                  <a:srgbClr val="7030A0"/>
                </a:solidFill>
              </a:rPr>
              <a:t>(medián -18,0 a -19,2 tis. Kč), resp. </a:t>
            </a:r>
            <a:r>
              <a:rPr lang="cs-CZ" b="1" dirty="0">
                <a:solidFill>
                  <a:srgbClr val="7030A0"/>
                </a:solidFill>
              </a:rPr>
              <a:t>-23,4 a 23,9 Kč/ha </a:t>
            </a:r>
            <a:r>
              <a:rPr lang="cs-CZ" dirty="0">
                <a:solidFill>
                  <a:srgbClr val="7030A0"/>
                </a:solidFill>
              </a:rPr>
              <a:t>(medián -25,7 a -27,4 tis. Kč/ha)</a:t>
            </a:r>
          </a:p>
        </p:txBody>
      </p:sp>
      <p:pic>
        <p:nvPicPr>
          <p:cNvPr id="5" name="Obrázek 4" descr="Obsah obrázku venku, tráva, panoráma, obloha&#10;&#10;Popis byl vytvořen automaticky">
            <a:extLst>
              <a:ext uri="{FF2B5EF4-FFF2-40B4-BE49-F238E27FC236}">
                <a16:creationId xmlns:a16="http://schemas.microsoft.com/office/drawing/2014/main" id="{6D74A063-4297-1CEC-6262-FF252B6D4D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5553"/>
            <a:ext cx="12192000" cy="224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40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ek 29">
            <a:extLst>
              <a:ext uri="{FF2B5EF4-FFF2-40B4-BE49-F238E27FC236}">
                <a16:creationId xmlns:a16="http://schemas.microsoft.com/office/drawing/2014/main" id="{E194CECB-FF78-EBE8-4392-7BB771DFF0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182" y="93917"/>
            <a:ext cx="2713114" cy="52844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4A1F55C-E311-67D6-2AD8-17F1CA6A4290}"/>
              </a:ext>
            </a:extLst>
          </p:cNvPr>
          <p:cNvSpPr txBox="1"/>
          <p:nvPr/>
        </p:nvSpPr>
        <p:spPr>
          <a:xfrm>
            <a:off x="105704" y="622358"/>
            <a:ext cx="11980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00B050"/>
                </a:solidFill>
              </a:rPr>
              <a:t>Závěry</a:t>
            </a:r>
          </a:p>
        </p:txBody>
      </p:sp>
      <p:pic>
        <p:nvPicPr>
          <p:cNvPr id="4" name="Obrázek 3" descr="Obsah obrázku text, papír, Papírový výrobek, Bankovka&#10;&#10;Popis byl vytvořen automaticky">
            <a:extLst>
              <a:ext uri="{FF2B5EF4-FFF2-40B4-BE49-F238E27FC236}">
                <a16:creationId xmlns:a16="http://schemas.microsoft.com/office/drawing/2014/main" id="{AE0AD0FE-A169-3535-9100-42125B6BCE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7" b="11940"/>
          <a:stretch/>
        </p:blipFill>
        <p:spPr>
          <a:xfrm rot="10800000">
            <a:off x="2768463" y="3307483"/>
            <a:ext cx="6655072" cy="355051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4FB088C-CB3A-038A-9ED9-DC07C5609887}"/>
              </a:ext>
            </a:extLst>
          </p:cNvPr>
          <p:cNvSpPr txBox="1"/>
          <p:nvPr/>
        </p:nvSpPr>
        <p:spPr>
          <a:xfrm>
            <a:off x="496347" y="1266229"/>
            <a:ext cx="111993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cs-CZ" dirty="0"/>
              <a:t>Z ekonomického hlediska je potřebné zabezpečit další finanční zdroje pro „šetrné“ hospodaření na rybnících,       </a:t>
            </a:r>
            <a:r>
              <a:rPr lang="cs-CZ" b="1" dirty="0"/>
              <a:t>v rámci samotného chovu ryb je tento model neudržitelný a značně riskantní (mnoho různých omezení)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Je potřeba vytvořit funkční „trh“ (nabídku a poptávku) pro vybrané druhy ryb, které nemají přímý hospodářský význam, aby je bylo možné chovat a udržovat na co největší ploše (lokalitách)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7030A0"/>
                </a:solidFill>
              </a:rPr>
              <a:t>Najít finanční prostředky ve veřejných zdrojích a vytvořit vhodné dotační schéma s roční podporou pro vybrané rybníky na </a:t>
            </a:r>
            <a:r>
              <a:rPr lang="cs-CZ" b="1" dirty="0">
                <a:solidFill>
                  <a:srgbClr val="7030A0"/>
                </a:solidFill>
              </a:rPr>
              <a:t>úrovni 25–30 tis. Kč/ha</a:t>
            </a:r>
            <a:endParaRPr lang="cs-CZ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27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B69AE-D006-1448-C30F-E9CFAAD09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7B8FC4D8-C369-8F1F-96B1-168FC0B4C5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872" r="23156" b="6698"/>
          <a:stretch/>
        </p:blipFill>
        <p:spPr>
          <a:xfrm>
            <a:off x="989124" y="5849319"/>
            <a:ext cx="1577907" cy="83805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7A34E727-E15D-59C9-ECBA-14A72612E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817" y="6365703"/>
            <a:ext cx="1487871" cy="381629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49CD8D15-1090-FAFE-446E-24CB6788F0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7" t="14687" r="11888" b="13838"/>
          <a:stretch/>
        </p:blipFill>
        <p:spPr bwMode="auto">
          <a:xfrm>
            <a:off x="5591843" y="5683908"/>
            <a:ext cx="1007820" cy="6817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3B2F6BAB-BECC-3E30-691F-A27C6F4D5B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698" y="5174393"/>
            <a:ext cx="2230601" cy="434461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AC0E5940-7D09-7D23-3830-23A9FFC25EF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142" t="26526" r="56376" b="15001"/>
          <a:stretch/>
        </p:blipFill>
        <p:spPr>
          <a:xfrm>
            <a:off x="416757" y="4216810"/>
            <a:ext cx="2873440" cy="156320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5BE80E4-9122-74F1-5EC3-BBE8678CB318}"/>
              </a:ext>
            </a:extLst>
          </p:cNvPr>
          <p:cNvSpPr txBox="1"/>
          <p:nvPr/>
        </p:nvSpPr>
        <p:spPr>
          <a:xfrm>
            <a:off x="638160" y="3853267"/>
            <a:ext cx="265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>
                <a:solidFill>
                  <a:srgbClr val="00B050"/>
                </a:solidFill>
              </a:rPr>
              <a:t>Děkujeme za podporu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CD3813E-5454-EF54-0746-96F14AB0BCF6}"/>
              </a:ext>
            </a:extLst>
          </p:cNvPr>
          <p:cNvSpPr txBox="1"/>
          <p:nvPr/>
        </p:nvSpPr>
        <p:spPr>
          <a:xfrm>
            <a:off x="4770539" y="3853267"/>
            <a:ext cx="265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1" dirty="0">
                <a:solidFill>
                  <a:srgbClr val="00B050"/>
                </a:solidFill>
              </a:rPr>
              <a:t>Partneři projektu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DC8C091-0497-D7D1-CDE2-351FD78B8F83}"/>
              </a:ext>
            </a:extLst>
          </p:cNvPr>
          <p:cNvSpPr txBox="1"/>
          <p:nvPr/>
        </p:nvSpPr>
        <p:spPr>
          <a:xfrm>
            <a:off x="8400967" y="3853267"/>
            <a:ext cx="3658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>
                <a:solidFill>
                  <a:srgbClr val="00B050"/>
                </a:solidFill>
              </a:rPr>
              <a:t>Děkujeme za propůjčení lokalit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D908C70-AF73-8FBE-6B74-00D8DC3E59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372" y="4228901"/>
            <a:ext cx="1063255" cy="80653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556202B-2D9A-9302-74C1-F8626AD718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354" y="4216810"/>
            <a:ext cx="1573752" cy="81863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0E35F2D-9EB5-094E-7631-60C01B67AA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693" y="5076927"/>
            <a:ext cx="1331413" cy="62939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231E08D-31D4-1F04-35F2-F67A10B805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832" y="5849319"/>
            <a:ext cx="2223136" cy="655958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E76A3884-E608-ED29-5D83-08C15F4125A5}"/>
              </a:ext>
            </a:extLst>
          </p:cNvPr>
          <p:cNvSpPr txBox="1"/>
          <p:nvPr/>
        </p:nvSpPr>
        <p:spPr>
          <a:xfrm>
            <a:off x="133350" y="1388099"/>
            <a:ext cx="119264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i="1" dirty="0">
                <a:solidFill>
                  <a:srgbClr val="00B050"/>
                </a:solidFill>
              </a:rPr>
              <a:t>Děkuji za pozornost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9EFC6CF4-EE7F-E0E1-EEF6-D47378F2357C}"/>
              </a:ext>
            </a:extLst>
          </p:cNvPr>
          <p:cNvSpPr txBox="1"/>
          <p:nvPr/>
        </p:nvSpPr>
        <p:spPr>
          <a:xfrm>
            <a:off x="133350" y="3098959"/>
            <a:ext cx="12014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Kontakt: </a:t>
            </a:r>
            <a:r>
              <a:rPr lang="cs-CZ" sz="2000" dirty="0"/>
              <a:t>Ing. Ján Regenda, Ph.D.; </a:t>
            </a:r>
            <a:r>
              <a:rPr lang="cs-CZ" sz="2000" dirty="0">
                <a:hlinkClick r:id="rId11"/>
              </a:rPr>
              <a:t>regenda@frov.jcu.cz</a:t>
            </a:r>
            <a:r>
              <a:rPr lang="cs-CZ" sz="2000" dirty="0"/>
              <a:t>; tel. 606 077 651 </a:t>
            </a:r>
          </a:p>
        </p:txBody>
      </p:sp>
    </p:spTree>
    <p:extLst>
      <p:ext uri="{BB962C8B-B14F-4D97-AF65-F5344CB8AC3E}">
        <p14:creationId xmlns:p14="http://schemas.microsoft.com/office/powerpoint/2010/main" val="408708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ek 29">
            <a:extLst>
              <a:ext uri="{FF2B5EF4-FFF2-40B4-BE49-F238E27FC236}">
                <a16:creationId xmlns:a16="http://schemas.microsoft.com/office/drawing/2014/main" id="{E194CECB-FF78-EBE8-4392-7BB771DFF0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182" y="93917"/>
            <a:ext cx="2713114" cy="52844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4A1F55C-E311-67D6-2AD8-17F1CA6A4290}"/>
              </a:ext>
            </a:extLst>
          </p:cNvPr>
          <p:cNvSpPr txBox="1"/>
          <p:nvPr/>
        </p:nvSpPr>
        <p:spPr>
          <a:xfrm>
            <a:off x="105704" y="622358"/>
            <a:ext cx="11980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00B050"/>
                </a:solidFill>
              </a:rPr>
              <a:t>Výsledky – „zisk jen ryby“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0FAC346E-5FB6-4B5A-520F-A08DFFAB7B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9649561"/>
              </p:ext>
            </p:extLst>
          </p:nvPr>
        </p:nvGraphicFramePr>
        <p:xfrm>
          <a:off x="130533" y="1333492"/>
          <a:ext cx="11930934" cy="397304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075502">
                  <a:extLst>
                    <a:ext uri="{9D8B030D-6E8A-4147-A177-3AD203B41FA5}">
                      <a16:colId xmlns:a16="http://schemas.microsoft.com/office/drawing/2014/main" val="3800964907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406634438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2630741830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1374639689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2382311730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1140849717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4289873139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397161820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1012554258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16512956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1246453164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2242245417"/>
                    </a:ext>
                  </a:extLst>
                </a:gridCol>
                <a:gridCol w="821286">
                  <a:extLst>
                    <a:ext uri="{9D8B030D-6E8A-4147-A177-3AD203B41FA5}">
                      <a16:colId xmlns:a16="http://schemas.microsoft.com/office/drawing/2014/main" val="806168206"/>
                    </a:ext>
                  </a:extLst>
                </a:gridCol>
              </a:tblGrid>
              <a:tr h="1089922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Položka 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7030A0"/>
                          </a:solidFill>
                        </a:rPr>
                        <a:t>Průměr </a:t>
                      </a:r>
                      <a:r>
                        <a:rPr lang="cs-CZ" sz="1600" b="0" dirty="0">
                          <a:solidFill>
                            <a:srgbClr val="7030A0"/>
                          </a:solidFill>
                        </a:rPr>
                        <a:t> (medián)</a:t>
                      </a:r>
                      <a:endParaRPr lang="cs-CZ" sz="1600" dirty="0">
                        <a:solidFill>
                          <a:srgbClr val="7030A0"/>
                        </a:solidFill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rgbClr val="F07724"/>
                          </a:solidFill>
                        </a:rPr>
                        <a:t>Vizír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F07724"/>
                          </a:solidFill>
                        </a:rPr>
                        <a:t>Farský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FFC000"/>
                          </a:solidFill>
                        </a:rPr>
                        <a:t>Výtažník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FFC000"/>
                          </a:solidFill>
                        </a:rPr>
                        <a:t>Šindelka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 err="1">
                          <a:solidFill>
                            <a:srgbClr val="FFC000"/>
                          </a:solidFill>
                        </a:rPr>
                        <a:t>Gricák</a:t>
                      </a:r>
                      <a:endParaRPr lang="cs-CZ" sz="1600" dirty="0">
                        <a:solidFill>
                          <a:srgbClr val="FFC000"/>
                        </a:solidFill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FFC000"/>
                          </a:solidFill>
                        </a:rPr>
                        <a:t>Ledvinka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 err="1">
                          <a:solidFill>
                            <a:srgbClr val="FFC000"/>
                          </a:solidFill>
                        </a:rPr>
                        <a:t>Kolvín</a:t>
                      </a:r>
                      <a:endParaRPr lang="cs-CZ" sz="1600" dirty="0">
                        <a:solidFill>
                          <a:srgbClr val="FFC000"/>
                        </a:solidFill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chemeClr val="accent6"/>
                          </a:solidFill>
                        </a:rPr>
                        <a:t>Velká žabka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chemeClr val="accent6"/>
                          </a:solidFill>
                        </a:rPr>
                        <a:t>Malá žabka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0070C0"/>
                          </a:solidFill>
                        </a:rPr>
                        <a:t>Prostřední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rgbClr val="0070C0"/>
                          </a:solidFill>
                        </a:rPr>
                        <a:t>Prázdný</a:t>
                      </a:r>
                    </a:p>
                  </a:txBody>
                  <a:tcPr vert="vert270" anchor="ctr"/>
                </a:tc>
                <a:extLst>
                  <a:ext uri="{0D108BD9-81ED-4DB2-BD59-A6C34878D82A}">
                    <a16:rowId xmlns:a16="http://schemas.microsoft.com/office/drawing/2014/main" val="1041751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</a:rPr>
                        <a:t>Rozdíl (Kč)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</a:rPr>
                        <a:t>výlov – nasazení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64824486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r"/>
                      <a:r>
                        <a:rPr lang="cs-CZ" sz="1400" b="1" dirty="0"/>
                        <a:t>2022</a:t>
                      </a:r>
                      <a:r>
                        <a:rPr lang="cs-CZ" sz="1400" dirty="0"/>
                        <a:t> – Kč/rybník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1" i="0" u="none" strike="noStrike" dirty="0">
                          <a:solidFill>
                            <a:schemeClr val="accent5"/>
                          </a:solidFill>
                          <a:effectLst/>
                          <a:latin typeface="Aptos" panose="020B0004020202020204" pitchFamily="34" charset="0"/>
                        </a:rPr>
                        <a:t>9 531,8</a:t>
                      </a:r>
                    </a:p>
                    <a:p>
                      <a:pPr algn="ctr" fontAlgn="t"/>
                      <a:r>
                        <a:rPr lang="cs-CZ" sz="1400" b="0" i="0" u="none" strike="noStrike" dirty="0">
                          <a:solidFill>
                            <a:schemeClr val="accent5"/>
                          </a:solidFill>
                          <a:effectLst/>
                          <a:latin typeface="Aptos" panose="020B0004020202020204" pitchFamily="34" charset="0"/>
                        </a:rPr>
                        <a:t>(4 785)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31 004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9 030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</a:rPr>
                        <a:t>-700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</a:rPr>
                        <a:t>-1 300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32 250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6 560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</a:rPr>
                        <a:t>-3 600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3 010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05530528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r"/>
                      <a:r>
                        <a:rPr lang="cs-CZ" sz="1400" b="1" dirty="0"/>
                        <a:t>2023</a:t>
                      </a:r>
                      <a:r>
                        <a:rPr lang="cs-CZ" sz="1400" dirty="0"/>
                        <a:t> – Kč/rybník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1" i="0" u="none" strike="noStrike" dirty="0">
                          <a:solidFill>
                            <a:schemeClr val="accent5"/>
                          </a:solidFill>
                          <a:effectLst/>
                          <a:latin typeface="Aptos" panose="020B0004020202020204" pitchFamily="34" charset="0"/>
                        </a:rPr>
                        <a:t>11 881,8</a:t>
                      </a:r>
                    </a:p>
                    <a:p>
                      <a:pPr algn="ctr" fontAlgn="t"/>
                      <a:r>
                        <a:rPr lang="cs-CZ" sz="1400" b="0" i="0" u="none" strike="noStrike" dirty="0">
                          <a:solidFill>
                            <a:schemeClr val="accent5"/>
                          </a:solidFill>
                          <a:effectLst/>
                          <a:latin typeface="Aptos" panose="020B0004020202020204" pitchFamily="34" charset="0"/>
                        </a:rPr>
                        <a:t>(6 620)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</a:rPr>
                        <a:t>-11 215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53 241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14 720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4 700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15 250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17 520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3 200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6 620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2 900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00963246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/>
                        <a:t>2022</a:t>
                      </a:r>
                      <a:r>
                        <a:rPr lang="cs-CZ" sz="1400" dirty="0"/>
                        <a:t> – Kč/ha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1" i="0" u="none" strike="noStrike" dirty="0">
                          <a:solidFill>
                            <a:schemeClr val="accent5"/>
                          </a:solidFill>
                          <a:effectLst/>
                          <a:latin typeface="Aptos" panose="020B0004020202020204" pitchFamily="34" charset="0"/>
                        </a:rPr>
                        <a:t>4 641,7</a:t>
                      </a:r>
                    </a:p>
                    <a:p>
                      <a:pPr algn="ctr" fontAlgn="t"/>
                      <a:r>
                        <a:rPr lang="cs-CZ" sz="1400" b="0" i="0" u="none" strike="noStrike" dirty="0">
                          <a:solidFill>
                            <a:schemeClr val="accent5"/>
                          </a:solidFill>
                          <a:effectLst/>
                          <a:latin typeface="Aptos" panose="020B0004020202020204" pitchFamily="34" charset="0"/>
                        </a:rPr>
                        <a:t>(3 100)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3 100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6 469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</a:rPr>
                        <a:t>-21 214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</a:rPr>
                        <a:t>-824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</a:rPr>
                        <a:t>-1 566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46 072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10 581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</a:rPr>
                        <a:t>-5 143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4 300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75852954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/>
                        <a:t>2023</a:t>
                      </a:r>
                      <a:r>
                        <a:rPr lang="cs-CZ" sz="1400" dirty="0"/>
                        <a:t> – Kč/ha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1" i="0" u="none" strike="noStrike" dirty="0">
                          <a:solidFill>
                            <a:schemeClr val="accent5"/>
                          </a:solidFill>
                          <a:effectLst/>
                          <a:latin typeface="Aptos" panose="020B0004020202020204" pitchFamily="34" charset="0"/>
                        </a:rPr>
                        <a:t>9 776,4</a:t>
                      </a:r>
                    </a:p>
                    <a:p>
                      <a:pPr algn="ctr" fontAlgn="t"/>
                      <a:r>
                        <a:rPr lang="cs-CZ" sz="1400" b="0" i="0" u="none" strike="noStrike" dirty="0">
                          <a:solidFill>
                            <a:schemeClr val="accent5"/>
                          </a:solidFill>
                          <a:effectLst/>
                          <a:latin typeface="Aptos" panose="020B0004020202020204" pitchFamily="34" charset="0"/>
                        </a:rPr>
                        <a:t>(10 185)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</a:rPr>
                        <a:t>-1 121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13 310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10 545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6 714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17 942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21 109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5 161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10 185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4 143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436380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925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ek 29">
            <a:extLst>
              <a:ext uri="{FF2B5EF4-FFF2-40B4-BE49-F238E27FC236}">
                <a16:creationId xmlns:a16="http://schemas.microsoft.com/office/drawing/2014/main" id="{E194CECB-FF78-EBE8-4392-7BB771DFF0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182" y="93917"/>
            <a:ext cx="2713114" cy="52844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 descr="Obsah obrázku text, snímek obrazovky, Písmo, diagram&#10;&#10;Popis byl vytvořen automaticky">
            <a:extLst>
              <a:ext uri="{FF2B5EF4-FFF2-40B4-BE49-F238E27FC236}">
                <a16:creationId xmlns:a16="http://schemas.microsoft.com/office/drawing/2014/main" id="{15DEB45E-45DC-5EAB-1C6A-B1E1DA57FE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1" t="25307" r="7534"/>
          <a:stretch/>
        </p:blipFill>
        <p:spPr>
          <a:xfrm>
            <a:off x="98922" y="1001949"/>
            <a:ext cx="9397415" cy="5755449"/>
          </a:xfrm>
          <a:prstGeom prst="rect">
            <a:avLst/>
          </a:prstGeom>
          <a:solidFill>
            <a:srgbClr val="FFFFFF"/>
          </a:solidFill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Rukopis 5">
                <a:extLst>
                  <a:ext uri="{FF2B5EF4-FFF2-40B4-BE49-F238E27FC236}">
                    <a16:creationId xmlns:a16="http://schemas.microsoft.com/office/drawing/2014/main" id="{7C2FAC95-36E6-0FE5-2913-3F5FDDA4FB33}"/>
                  </a:ext>
                </a:extLst>
              </p14:cNvPr>
              <p14:cNvContentPartPr/>
              <p14:nvPr/>
            </p14:nvContentPartPr>
            <p14:xfrm>
              <a:off x="6484335" y="1986744"/>
              <a:ext cx="906840" cy="19800"/>
            </p14:xfrm>
          </p:contentPart>
        </mc:Choice>
        <mc:Fallback xmlns="">
          <p:pic>
            <p:nvPicPr>
              <p:cNvPr id="6" name="Rukopis 5">
                <a:extLst>
                  <a:ext uri="{FF2B5EF4-FFF2-40B4-BE49-F238E27FC236}">
                    <a16:creationId xmlns:a16="http://schemas.microsoft.com/office/drawing/2014/main" id="{7C2FAC95-36E6-0FE5-2913-3F5FDDA4FB3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30695" y="1879104"/>
                <a:ext cx="1014480" cy="2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Rukopis 6">
                <a:extLst>
                  <a:ext uri="{FF2B5EF4-FFF2-40B4-BE49-F238E27FC236}">
                    <a16:creationId xmlns:a16="http://schemas.microsoft.com/office/drawing/2014/main" id="{B3AB6808-0E51-E2E5-5BDA-A975E1A34D89}"/>
                  </a:ext>
                </a:extLst>
              </p14:cNvPr>
              <p14:cNvContentPartPr/>
              <p14:nvPr/>
            </p14:nvContentPartPr>
            <p14:xfrm>
              <a:off x="6396855" y="2052624"/>
              <a:ext cx="371520" cy="421920"/>
            </p14:xfrm>
          </p:contentPart>
        </mc:Choice>
        <mc:Fallback xmlns="">
          <p:pic>
            <p:nvPicPr>
              <p:cNvPr id="7" name="Rukopis 6">
                <a:extLst>
                  <a:ext uri="{FF2B5EF4-FFF2-40B4-BE49-F238E27FC236}">
                    <a16:creationId xmlns:a16="http://schemas.microsoft.com/office/drawing/2014/main" id="{B3AB6808-0E51-E2E5-5BDA-A975E1A34D8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43215" y="1944624"/>
                <a:ext cx="479160" cy="63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Rukopis 7">
                <a:extLst>
                  <a:ext uri="{FF2B5EF4-FFF2-40B4-BE49-F238E27FC236}">
                    <a16:creationId xmlns:a16="http://schemas.microsoft.com/office/drawing/2014/main" id="{F73BDF0B-4359-5DBD-7BE3-5C72C221737E}"/>
                  </a:ext>
                </a:extLst>
              </p14:cNvPr>
              <p14:cNvContentPartPr/>
              <p14:nvPr/>
            </p14:nvContentPartPr>
            <p14:xfrm>
              <a:off x="6437895" y="2425584"/>
              <a:ext cx="716040" cy="38520"/>
            </p14:xfrm>
          </p:contentPart>
        </mc:Choice>
        <mc:Fallback xmlns="">
          <p:pic>
            <p:nvPicPr>
              <p:cNvPr id="8" name="Rukopis 7">
                <a:extLst>
                  <a:ext uri="{FF2B5EF4-FFF2-40B4-BE49-F238E27FC236}">
                    <a16:creationId xmlns:a16="http://schemas.microsoft.com/office/drawing/2014/main" id="{F73BDF0B-4359-5DBD-7BE3-5C72C221737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383895" y="2317584"/>
                <a:ext cx="823680" cy="25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Rukopis 8">
                <a:extLst>
                  <a:ext uri="{FF2B5EF4-FFF2-40B4-BE49-F238E27FC236}">
                    <a16:creationId xmlns:a16="http://schemas.microsoft.com/office/drawing/2014/main" id="{F77811B5-E278-D916-384E-F0F444826583}"/>
                  </a:ext>
                </a:extLst>
              </p14:cNvPr>
              <p14:cNvContentPartPr/>
              <p14:nvPr/>
            </p14:nvContentPartPr>
            <p14:xfrm>
              <a:off x="6633735" y="1632504"/>
              <a:ext cx="360" cy="360"/>
            </p14:xfrm>
          </p:contentPart>
        </mc:Choice>
        <mc:Fallback xmlns="">
          <p:pic>
            <p:nvPicPr>
              <p:cNvPr id="9" name="Rukopis 8">
                <a:extLst>
                  <a:ext uri="{FF2B5EF4-FFF2-40B4-BE49-F238E27FC236}">
                    <a16:creationId xmlns:a16="http://schemas.microsoft.com/office/drawing/2014/main" id="{F77811B5-E278-D916-384E-F0F44482658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579735" y="1524504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Rukopis 9">
                <a:extLst>
                  <a:ext uri="{FF2B5EF4-FFF2-40B4-BE49-F238E27FC236}">
                    <a16:creationId xmlns:a16="http://schemas.microsoft.com/office/drawing/2014/main" id="{7CFA33C4-8041-0BF6-87E2-006926CF9DFD}"/>
                  </a:ext>
                </a:extLst>
              </p14:cNvPr>
              <p14:cNvContentPartPr/>
              <p14:nvPr/>
            </p14:nvContentPartPr>
            <p14:xfrm>
              <a:off x="6633735" y="1632504"/>
              <a:ext cx="360" cy="360"/>
            </p14:xfrm>
          </p:contentPart>
        </mc:Choice>
        <mc:Fallback xmlns="">
          <p:pic>
            <p:nvPicPr>
              <p:cNvPr id="10" name="Rukopis 9">
                <a:extLst>
                  <a:ext uri="{FF2B5EF4-FFF2-40B4-BE49-F238E27FC236}">
                    <a16:creationId xmlns:a16="http://schemas.microsoft.com/office/drawing/2014/main" id="{7CFA33C4-8041-0BF6-87E2-006926CF9DF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579735" y="1524504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Rukopis 10">
                <a:extLst>
                  <a:ext uri="{FF2B5EF4-FFF2-40B4-BE49-F238E27FC236}">
                    <a16:creationId xmlns:a16="http://schemas.microsoft.com/office/drawing/2014/main" id="{2C9B74CD-6A47-49F5-1AB0-98EBCDBE557F}"/>
                  </a:ext>
                </a:extLst>
              </p14:cNvPr>
              <p14:cNvContentPartPr/>
              <p14:nvPr/>
            </p14:nvContentPartPr>
            <p14:xfrm>
              <a:off x="6437895" y="2546544"/>
              <a:ext cx="1726560" cy="47160"/>
            </p14:xfrm>
          </p:contentPart>
        </mc:Choice>
        <mc:Fallback xmlns="">
          <p:pic>
            <p:nvPicPr>
              <p:cNvPr id="11" name="Rukopis 10">
                <a:extLst>
                  <a:ext uri="{FF2B5EF4-FFF2-40B4-BE49-F238E27FC236}">
                    <a16:creationId xmlns:a16="http://schemas.microsoft.com/office/drawing/2014/main" id="{2C9B74CD-6A47-49F5-1AB0-98EBCDBE557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383895" y="2438904"/>
                <a:ext cx="1834200" cy="26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Rukopis 11">
                <a:extLst>
                  <a:ext uri="{FF2B5EF4-FFF2-40B4-BE49-F238E27FC236}">
                    <a16:creationId xmlns:a16="http://schemas.microsoft.com/office/drawing/2014/main" id="{531B262E-FE72-E0B7-9134-A09B0EFEDB04}"/>
                  </a:ext>
                </a:extLst>
              </p14:cNvPr>
              <p14:cNvContentPartPr/>
              <p14:nvPr/>
            </p14:nvContentPartPr>
            <p14:xfrm>
              <a:off x="8164095" y="2533944"/>
              <a:ext cx="360" cy="3960"/>
            </p14:xfrm>
          </p:contentPart>
        </mc:Choice>
        <mc:Fallback xmlns="">
          <p:pic>
            <p:nvPicPr>
              <p:cNvPr id="12" name="Rukopis 11">
                <a:extLst>
                  <a:ext uri="{FF2B5EF4-FFF2-40B4-BE49-F238E27FC236}">
                    <a16:creationId xmlns:a16="http://schemas.microsoft.com/office/drawing/2014/main" id="{531B262E-FE72-E0B7-9134-A09B0EFEDB0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110095" y="2426304"/>
                <a:ext cx="10800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Rukopis 12">
                <a:extLst>
                  <a:ext uri="{FF2B5EF4-FFF2-40B4-BE49-F238E27FC236}">
                    <a16:creationId xmlns:a16="http://schemas.microsoft.com/office/drawing/2014/main" id="{6F330E1D-BA99-549E-D2DA-064C83C858F2}"/>
                  </a:ext>
                </a:extLst>
              </p14:cNvPr>
              <p14:cNvContentPartPr/>
              <p14:nvPr/>
            </p14:nvContentPartPr>
            <p14:xfrm>
              <a:off x="8164095" y="2528184"/>
              <a:ext cx="360" cy="360"/>
            </p14:xfrm>
          </p:contentPart>
        </mc:Choice>
        <mc:Fallback xmlns="">
          <p:pic>
            <p:nvPicPr>
              <p:cNvPr id="13" name="Rukopis 12">
                <a:extLst>
                  <a:ext uri="{FF2B5EF4-FFF2-40B4-BE49-F238E27FC236}">
                    <a16:creationId xmlns:a16="http://schemas.microsoft.com/office/drawing/2014/main" id="{6F330E1D-BA99-549E-D2DA-064C83C858F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110095" y="2420544"/>
                <a:ext cx="10800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Obdélník 13">
            <a:extLst>
              <a:ext uri="{FF2B5EF4-FFF2-40B4-BE49-F238E27FC236}">
                <a16:creationId xmlns:a16="http://schemas.microsoft.com/office/drawing/2014/main" id="{DFD90358-0554-3333-133C-426016218155}"/>
              </a:ext>
            </a:extLst>
          </p:cNvPr>
          <p:cNvSpPr/>
          <p:nvPr/>
        </p:nvSpPr>
        <p:spPr>
          <a:xfrm>
            <a:off x="6344973" y="968775"/>
            <a:ext cx="3192132" cy="15504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428E853-9AF4-A686-7750-E67F599A230A}"/>
              </a:ext>
            </a:extLst>
          </p:cNvPr>
          <p:cNvSpPr txBox="1"/>
          <p:nvPr/>
        </p:nvSpPr>
        <p:spPr>
          <a:xfrm>
            <a:off x="105704" y="622358"/>
            <a:ext cx="11980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00B050"/>
                </a:solidFill>
              </a:rPr>
              <a:t>Lokality a rybníky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3A5FDF66-EAC9-D1DA-0DD6-4707C9535C67}"/>
              </a:ext>
            </a:extLst>
          </p:cNvPr>
          <p:cNvSpPr txBox="1"/>
          <p:nvPr/>
        </p:nvSpPr>
        <p:spPr>
          <a:xfrm>
            <a:off x="4270442" y="4980563"/>
            <a:ext cx="14494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Farský</a:t>
            </a:r>
          </a:p>
        </p:txBody>
      </p:sp>
      <p:sp>
        <p:nvSpPr>
          <p:cNvPr id="16" name="Kruh: dutý 15">
            <a:extLst>
              <a:ext uri="{FF2B5EF4-FFF2-40B4-BE49-F238E27FC236}">
                <a16:creationId xmlns:a16="http://schemas.microsoft.com/office/drawing/2014/main" id="{48436E75-FBEE-C398-499D-ED0D6715FDAC}"/>
              </a:ext>
            </a:extLst>
          </p:cNvPr>
          <p:cNvSpPr/>
          <p:nvPr/>
        </p:nvSpPr>
        <p:spPr>
          <a:xfrm>
            <a:off x="3278222" y="5279491"/>
            <a:ext cx="204281" cy="204280"/>
          </a:xfrm>
          <a:prstGeom prst="donu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64F99F92-1895-618E-3D20-6175CC2AAB37}"/>
              </a:ext>
            </a:extLst>
          </p:cNvPr>
          <p:cNvSpPr txBox="1"/>
          <p:nvPr/>
        </p:nvSpPr>
        <p:spPr>
          <a:xfrm>
            <a:off x="2237365" y="5335626"/>
            <a:ext cx="1449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Třeboň</a:t>
            </a:r>
          </a:p>
        </p:txBody>
      </p:sp>
      <p:graphicFrame>
        <p:nvGraphicFramePr>
          <p:cNvPr id="18" name="Tabulka 17">
            <a:extLst>
              <a:ext uri="{FF2B5EF4-FFF2-40B4-BE49-F238E27FC236}">
                <a16:creationId xmlns:a16="http://schemas.microsoft.com/office/drawing/2014/main" id="{D7A757AE-53A8-4621-7D04-38A1B15527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6830373"/>
              </p:ext>
            </p:extLst>
          </p:nvPr>
        </p:nvGraphicFramePr>
        <p:xfrm>
          <a:off x="7568348" y="1200965"/>
          <a:ext cx="4405893" cy="21234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239540">
                  <a:extLst>
                    <a:ext uri="{9D8B030D-6E8A-4147-A177-3AD203B41FA5}">
                      <a16:colId xmlns:a16="http://schemas.microsoft.com/office/drawing/2014/main" val="188572507"/>
                    </a:ext>
                  </a:extLst>
                </a:gridCol>
                <a:gridCol w="1780161">
                  <a:extLst>
                    <a:ext uri="{9D8B030D-6E8A-4147-A177-3AD203B41FA5}">
                      <a16:colId xmlns:a16="http://schemas.microsoft.com/office/drawing/2014/main" val="4188673101"/>
                    </a:ext>
                  </a:extLst>
                </a:gridCol>
                <a:gridCol w="1386192">
                  <a:extLst>
                    <a:ext uri="{9D8B030D-6E8A-4147-A177-3AD203B41FA5}">
                      <a16:colId xmlns:a16="http://schemas.microsoft.com/office/drawing/2014/main" val="6164643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Základna 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Lokalita 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Vzdálenost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847731512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rgbClr val="C00000"/>
                          </a:solidFill>
                        </a:rPr>
                        <a:t>Třeboň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rgbClr val="F07724"/>
                          </a:solidFill>
                        </a:rPr>
                        <a:t>Vizír, Farský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rgbClr val="F07724"/>
                          </a:solidFill>
                        </a:rPr>
                        <a:t>15–20 km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281582035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chemeClr val="accent6"/>
                          </a:solidFill>
                        </a:rPr>
                        <a:t>Toto-</a:t>
                      </a:r>
                      <a:r>
                        <a:rPr lang="cs-CZ" b="1" dirty="0" err="1">
                          <a:solidFill>
                            <a:schemeClr val="accent6"/>
                          </a:solidFill>
                        </a:rPr>
                        <a:t>Karo</a:t>
                      </a:r>
                      <a:endParaRPr lang="cs-CZ" b="1" dirty="0">
                        <a:solidFill>
                          <a:schemeClr val="accent6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chemeClr val="accent6"/>
                          </a:solidFill>
                        </a:rPr>
                        <a:t>220 km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204054401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>
                          <a:solidFill>
                            <a:srgbClr val="FFFF00"/>
                          </a:solidFill>
                        </a:rPr>
                        <a:t>Brdy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rgbClr val="FFFF00"/>
                          </a:solidFill>
                        </a:rPr>
                        <a:t>130 km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63674138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rgbClr val="0070C0"/>
                          </a:solidFill>
                        </a:rPr>
                        <a:t>U 7 rybníků 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rgbClr val="0070C0"/>
                          </a:solidFill>
                        </a:rPr>
                        <a:t>275 km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824836753"/>
                  </a:ext>
                </a:extLst>
              </a:tr>
            </a:tbl>
          </a:graphicData>
        </a:graphic>
      </p:graphicFrame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527AD149-04A6-E15E-465D-96D05252991B}"/>
              </a:ext>
            </a:extLst>
          </p:cNvPr>
          <p:cNvCxnSpPr>
            <a:cxnSpLocks/>
          </p:cNvCxnSpPr>
          <p:nvPr/>
        </p:nvCxnSpPr>
        <p:spPr>
          <a:xfrm>
            <a:off x="3380362" y="5381631"/>
            <a:ext cx="102141" cy="30905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D10F8623-8662-305E-D73B-A728F10FCFCF}"/>
              </a:ext>
            </a:extLst>
          </p:cNvPr>
          <p:cNvCxnSpPr>
            <a:cxnSpLocks/>
          </p:cNvCxnSpPr>
          <p:nvPr/>
        </p:nvCxnSpPr>
        <p:spPr>
          <a:xfrm>
            <a:off x="2324911" y="3879673"/>
            <a:ext cx="1004381" cy="1439546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6235D0DF-97A9-F012-5F34-2CAD3F2EA50C}"/>
              </a:ext>
            </a:extLst>
          </p:cNvPr>
          <p:cNvCxnSpPr>
            <a:cxnSpLocks/>
          </p:cNvCxnSpPr>
          <p:nvPr/>
        </p:nvCxnSpPr>
        <p:spPr>
          <a:xfrm>
            <a:off x="1383761" y="2782111"/>
            <a:ext cx="1979581" cy="2610038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05968D3B-F425-E983-736D-1440BBD496CA}"/>
              </a:ext>
            </a:extLst>
          </p:cNvPr>
          <p:cNvCxnSpPr>
            <a:cxnSpLocks/>
          </p:cNvCxnSpPr>
          <p:nvPr/>
        </p:nvCxnSpPr>
        <p:spPr>
          <a:xfrm>
            <a:off x="688263" y="2678116"/>
            <a:ext cx="2641029" cy="2714033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980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ek 29">
            <a:extLst>
              <a:ext uri="{FF2B5EF4-FFF2-40B4-BE49-F238E27FC236}">
                <a16:creationId xmlns:a16="http://schemas.microsoft.com/office/drawing/2014/main" id="{E194CECB-FF78-EBE8-4392-7BB771DFF0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182" y="93917"/>
            <a:ext cx="2713114" cy="52844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9C59811-58CC-4611-9635-3E431D3ABAC1}"/>
              </a:ext>
            </a:extLst>
          </p:cNvPr>
          <p:cNvSpPr txBox="1"/>
          <p:nvPr/>
        </p:nvSpPr>
        <p:spPr>
          <a:xfrm>
            <a:off x="105704" y="622358"/>
            <a:ext cx="11980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00B050"/>
                </a:solidFill>
              </a:rPr>
              <a:t>Lokality a rybníky</a:t>
            </a:r>
          </a:p>
        </p:txBody>
      </p:sp>
      <p:graphicFrame>
        <p:nvGraphicFramePr>
          <p:cNvPr id="37" name="Tabulka 36">
            <a:extLst>
              <a:ext uri="{FF2B5EF4-FFF2-40B4-BE49-F238E27FC236}">
                <a16:creationId xmlns:a16="http://schemas.microsoft.com/office/drawing/2014/main" id="{9348F3A0-2AC6-A6A3-5276-26D76836FC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0636674"/>
              </p:ext>
            </p:extLst>
          </p:nvPr>
        </p:nvGraphicFramePr>
        <p:xfrm>
          <a:off x="9466779" y="5140276"/>
          <a:ext cx="2298136" cy="14833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149068">
                  <a:extLst>
                    <a:ext uri="{9D8B030D-6E8A-4147-A177-3AD203B41FA5}">
                      <a16:colId xmlns:a16="http://schemas.microsoft.com/office/drawing/2014/main" val="2015436058"/>
                    </a:ext>
                  </a:extLst>
                </a:gridCol>
                <a:gridCol w="1149068">
                  <a:extLst>
                    <a:ext uri="{9D8B030D-6E8A-4147-A177-3AD203B41FA5}">
                      <a16:colId xmlns:a16="http://schemas.microsoft.com/office/drawing/2014/main" val="9234869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Průměr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dirty="0"/>
                        <a:t>1,92 ha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39160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Medián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dirty="0"/>
                        <a:t>0,70 ha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58916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Min.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dirty="0"/>
                        <a:t>0,62 ha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30636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Max.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dirty="0"/>
                        <a:t>10,00 ha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0707600"/>
                  </a:ext>
                </a:extLst>
              </a:tr>
            </a:tbl>
          </a:graphicData>
        </a:graphic>
      </p:graphicFrame>
      <p:pic>
        <p:nvPicPr>
          <p:cNvPr id="39" name="Obrázek 38" descr="Obsah obrázku venku, tráva, strom, obloha&#10;&#10;Popis byl vytvořen automaticky">
            <a:extLst>
              <a:ext uri="{FF2B5EF4-FFF2-40B4-BE49-F238E27FC236}">
                <a16:creationId xmlns:a16="http://schemas.microsoft.com/office/drawing/2014/main" id="{1A6ABFD0-BF01-B7BD-95E9-0873BE199D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26"/>
          <a:stretch/>
        </p:blipFill>
        <p:spPr>
          <a:xfrm>
            <a:off x="6142512" y="3144062"/>
            <a:ext cx="2973417" cy="1780858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4162BEA-1016-BE05-7CE6-B63E9DA91EB7}"/>
              </a:ext>
            </a:extLst>
          </p:cNvPr>
          <p:cNvSpPr txBox="1"/>
          <p:nvPr/>
        </p:nvSpPr>
        <p:spPr>
          <a:xfrm>
            <a:off x="6140077" y="4589572"/>
            <a:ext cx="15354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err="1"/>
              <a:t>Kolvín</a:t>
            </a:r>
            <a:r>
              <a:rPr lang="cs-CZ" sz="1600" b="1" dirty="0"/>
              <a:t> 0,70 ha</a:t>
            </a:r>
          </a:p>
        </p:txBody>
      </p:sp>
      <p:pic>
        <p:nvPicPr>
          <p:cNvPr id="41" name="Obrázek 40" descr="Obsah obrázku venku, mrak, strom, rostlina&#10;&#10;Popis byl vytvořen automaticky">
            <a:extLst>
              <a:ext uri="{FF2B5EF4-FFF2-40B4-BE49-F238E27FC236}">
                <a16:creationId xmlns:a16="http://schemas.microsoft.com/office/drawing/2014/main" id="{3FC5D8B0-1859-63BB-E4FD-475BAFED8A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75"/>
          <a:stretch/>
        </p:blipFill>
        <p:spPr>
          <a:xfrm>
            <a:off x="9225041" y="1231017"/>
            <a:ext cx="2934000" cy="1791119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9A40151A-9B90-5877-52D0-9B9948BCBFFA}"/>
              </a:ext>
            </a:extLst>
          </p:cNvPr>
          <p:cNvSpPr txBox="1"/>
          <p:nvPr/>
        </p:nvSpPr>
        <p:spPr>
          <a:xfrm>
            <a:off x="10313127" y="2675656"/>
            <a:ext cx="18538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600" b="1" dirty="0">
                <a:solidFill>
                  <a:schemeClr val="bg1"/>
                </a:solidFill>
              </a:rPr>
              <a:t>Šindelka 0,70 ha</a:t>
            </a:r>
          </a:p>
        </p:txBody>
      </p:sp>
      <p:pic>
        <p:nvPicPr>
          <p:cNvPr id="43" name="Obrázek 42">
            <a:extLst>
              <a:ext uri="{FF2B5EF4-FFF2-40B4-BE49-F238E27FC236}">
                <a16:creationId xmlns:a16="http://schemas.microsoft.com/office/drawing/2014/main" id="{4B6DAFCA-E111-CE39-1200-2D3BA4CA05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930"/>
          <a:stretch/>
        </p:blipFill>
        <p:spPr>
          <a:xfrm>
            <a:off x="-1" y="3144062"/>
            <a:ext cx="2976361" cy="1800000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E6EFAB0-87E6-357D-47B0-5B83222125CA}"/>
              </a:ext>
            </a:extLst>
          </p:cNvPr>
          <p:cNvSpPr txBox="1"/>
          <p:nvPr/>
        </p:nvSpPr>
        <p:spPr>
          <a:xfrm>
            <a:off x="25425" y="4598083"/>
            <a:ext cx="16350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err="1">
                <a:solidFill>
                  <a:schemeClr val="bg1"/>
                </a:solidFill>
              </a:rPr>
              <a:t>Gricák</a:t>
            </a:r>
            <a:r>
              <a:rPr lang="cs-CZ" sz="1600" b="1" dirty="0">
                <a:solidFill>
                  <a:schemeClr val="bg1"/>
                </a:solidFill>
              </a:rPr>
              <a:t> 0,85 ha</a:t>
            </a:r>
          </a:p>
        </p:txBody>
      </p:sp>
      <p:pic>
        <p:nvPicPr>
          <p:cNvPr id="45" name="Obrázek 44" descr="Obsah obrázku venku, obloha, mrak, strom&#10;&#10;Popis byl vytvořen automaticky">
            <a:extLst>
              <a:ext uri="{FF2B5EF4-FFF2-40B4-BE49-F238E27FC236}">
                <a16:creationId xmlns:a16="http://schemas.microsoft.com/office/drawing/2014/main" id="{FB8FC6FC-F5ED-0FA8-A3B3-273BBCCCFD6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247" y="1241065"/>
            <a:ext cx="2970000" cy="1790554"/>
          </a:xfrm>
          <a:prstGeom prst="rect">
            <a:avLst/>
          </a:prstGeom>
          <a:ln w="25400">
            <a:solidFill>
              <a:srgbClr val="F07724"/>
            </a:solidFill>
          </a:ln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FC2D52F1-2271-16D3-36A6-67E7533ED8BC}"/>
              </a:ext>
            </a:extLst>
          </p:cNvPr>
          <p:cNvSpPr txBox="1"/>
          <p:nvPr/>
        </p:nvSpPr>
        <p:spPr>
          <a:xfrm>
            <a:off x="4543722" y="2682883"/>
            <a:ext cx="1951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bg1"/>
                </a:solidFill>
              </a:rPr>
              <a:t>Farský 0,70 ha</a:t>
            </a:r>
          </a:p>
        </p:txBody>
      </p:sp>
      <p:pic>
        <p:nvPicPr>
          <p:cNvPr id="47" name="Obrázek 46" descr="Obsah obrázku venku, mrak, obloha, strom&#10;&#10;Popis byl vytvořen automaticky">
            <a:extLst>
              <a:ext uri="{FF2B5EF4-FFF2-40B4-BE49-F238E27FC236}">
                <a16:creationId xmlns:a16="http://schemas.microsoft.com/office/drawing/2014/main" id="{F5E52B0C-476F-19C0-EB26-346D42047D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/>
          <a:stretch/>
        </p:blipFill>
        <p:spPr>
          <a:xfrm>
            <a:off x="6361" y="1231619"/>
            <a:ext cx="2970000" cy="1800000"/>
          </a:xfrm>
          <a:prstGeom prst="rect">
            <a:avLst/>
          </a:prstGeom>
          <a:ln w="25400">
            <a:solidFill>
              <a:srgbClr val="F07724"/>
            </a:solidFill>
          </a:ln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96404383-C73F-F4A8-1DB8-6D9F523EF214}"/>
              </a:ext>
            </a:extLst>
          </p:cNvPr>
          <p:cNvSpPr txBox="1"/>
          <p:nvPr/>
        </p:nvSpPr>
        <p:spPr>
          <a:xfrm>
            <a:off x="1691549" y="2676689"/>
            <a:ext cx="1323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bg1"/>
                </a:solidFill>
              </a:rPr>
              <a:t>Vizír 10,0 ha</a:t>
            </a:r>
          </a:p>
        </p:txBody>
      </p:sp>
      <p:pic>
        <p:nvPicPr>
          <p:cNvPr id="49" name="Obrázek 48" descr="Obsah obrázku venku, mrak, obloha, strom&#10;&#10;Popis byl vytvořen automaticky">
            <a:extLst>
              <a:ext uri="{FF2B5EF4-FFF2-40B4-BE49-F238E27FC236}">
                <a16:creationId xmlns:a16="http://schemas.microsoft.com/office/drawing/2014/main" id="{81511F95-4ED4-C129-5A43-EA40C6B2757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91"/>
          <a:stretch/>
        </p:blipFill>
        <p:spPr>
          <a:xfrm>
            <a:off x="3067848" y="3145745"/>
            <a:ext cx="2970000" cy="1800000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C9A3639-0315-BC2F-3D98-DE77B997B697}"/>
              </a:ext>
            </a:extLst>
          </p:cNvPr>
          <p:cNvSpPr txBox="1"/>
          <p:nvPr/>
        </p:nvSpPr>
        <p:spPr>
          <a:xfrm>
            <a:off x="3048392" y="4607075"/>
            <a:ext cx="1807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Ledvinka  0,83 ha</a:t>
            </a:r>
          </a:p>
        </p:txBody>
      </p:sp>
      <p:pic>
        <p:nvPicPr>
          <p:cNvPr id="51" name="Obrázek 50" descr="Obsah obrázku venku, mrak, tráva, obloha&#10;&#10;Popis byl vytvořen automaticky">
            <a:extLst>
              <a:ext uri="{FF2B5EF4-FFF2-40B4-BE49-F238E27FC236}">
                <a16:creationId xmlns:a16="http://schemas.microsoft.com/office/drawing/2014/main" id="{E29F9A1E-96A7-C2BF-F455-97E01956BC5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6"/>
          <a:stretch/>
        </p:blipFill>
        <p:spPr>
          <a:xfrm>
            <a:off x="6154093" y="1244048"/>
            <a:ext cx="2970000" cy="1800001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120556B-2B89-40C7-3822-B64EDE4638DA}"/>
              </a:ext>
            </a:extLst>
          </p:cNvPr>
          <p:cNvSpPr txBox="1"/>
          <p:nvPr/>
        </p:nvSpPr>
        <p:spPr>
          <a:xfrm>
            <a:off x="7619492" y="2694701"/>
            <a:ext cx="16350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bg1"/>
                </a:solidFill>
              </a:rPr>
              <a:t>Výtažník 1,4 ha</a:t>
            </a:r>
          </a:p>
        </p:txBody>
      </p:sp>
      <p:pic>
        <p:nvPicPr>
          <p:cNvPr id="52" name="Obrázek 51">
            <a:extLst>
              <a:ext uri="{FF2B5EF4-FFF2-40B4-BE49-F238E27FC236}">
                <a16:creationId xmlns:a16="http://schemas.microsoft.com/office/drawing/2014/main" id="{C6AC2B59-5CDE-69DE-7BA8-884FCB619BE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44108"/>
          <a:stretch/>
        </p:blipFill>
        <p:spPr>
          <a:xfrm>
            <a:off x="9216769" y="3144062"/>
            <a:ext cx="2970000" cy="1800000"/>
          </a:xfrm>
          <a:prstGeom prst="rect">
            <a:avLst/>
          </a:prstGeom>
          <a:ln w="25400">
            <a:solidFill>
              <a:schemeClr val="accent6"/>
            </a:solidFill>
          </a:ln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6F9168E-E857-FEE9-ABE9-8AB71A74C396}"/>
              </a:ext>
            </a:extLst>
          </p:cNvPr>
          <p:cNvSpPr txBox="1"/>
          <p:nvPr/>
        </p:nvSpPr>
        <p:spPr>
          <a:xfrm>
            <a:off x="10197817" y="3135065"/>
            <a:ext cx="2084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Velká žabka 0,62 ha</a:t>
            </a:r>
          </a:p>
        </p:txBody>
      </p:sp>
      <p:pic>
        <p:nvPicPr>
          <p:cNvPr id="53" name="Obrázek 52">
            <a:extLst>
              <a:ext uri="{FF2B5EF4-FFF2-40B4-BE49-F238E27FC236}">
                <a16:creationId xmlns:a16="http://schemas.microsoft.com/office/drawing/2014/main" id="{0CA14067-698A-F6DD-983A-E2850D72401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9465" r="34616"/>
          <a:stretch/>
        </p:blipFill>
        <p:spPr>
          <a:xfrm>
            <a:off x="-18000" y="5043460"/>
            <a:ext cx="2970000" cy="1800000"/>
          </a:xfrm>
          <a:prstGeom prst="rect">
            <a:avLst/>
          </a:prstGeom>
          <a:ln w="25400">
            <a:solidFill>
              <a:schemeClr val="accent6"/>
            </a:solidFill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9FFC8CC-299B-E12C-614B-4FC6420EE051}"/>
              </a:ext>
            </a:extLst>
          </p:cNvPr>
          <p:cNvSpPr txBox="1"/>
          <p:nvPr/>
        </p:nvSpPr>
        <p:spPr>
          <a:xfrm>
            <a:off x="1038609" y="6514954"/>
            <a:ext cx="19518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bg1"/>
                </a:solidFill>
              </a:rPr>
              <a:t>Malá žabka 0,65 ha</a:t>
            </a:r>
          </a:p>
        </p:txBody>
      </p:sp>
      <p:pic>
        <p:nvPicPr>
          <p:cNvPr id="54" name="Obrázek 53">
            <a:extLst>
              <a:ext uri="{FF2B5EF4-FFF2-40B4-BE49-F238E27FC236}">
                <a16:creationId xmlns:a16="http://schemas.microsoft.com/office/drawing/2014/main" id="{2432C49A-31AB-7055-86E0-FAC108BD23C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6814" r="24650"/>
          <a:stretch/>
        </p:blipFill>
        <p:spPr>
          <a:xfrm>
            <a:off x="3058120" y="5043460"/>
            <a:ext cx="2970000" cy="1800000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66B01A21-ACDA-1A91-4D98-6FA5762A535C}"/>
              </a:ext>
            </a:extLst>
          </p:cNvPr>
          <p:cNvSpPr txBox="1"/>
          <p:nvPr/>
        </p:nvSpPr>
        <p:spPr>
          <a:xfrm>
            <a:off x="3058120" y="6514954"/>
            <a:ext cx="1951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bg1"/>
                </a:solidFill>
              </a:rPr>
              <a:t>Prostřední  0,70 ha</a:t>
            </a:r>
          </a:p>
        </p:txBody>
      </p:sp>
      <p:pic>
        <p:nvPicPr>
          <p:cNvPr id="15" name="Obrázek 14" descr="Obsah obrázku venku, banka, Přírodní krajina, obloha&#10;&#10;Popis byl vytvořen automaticky">
            <a:extLst>
              <a:ext uri="{FF2B5EF4-FFF2-40B4-BE49-F238E27FC236}">
                <a16:creationId xmlns:a16="http://schemas.microsoft.com/office/drawing/2014/main" id="{69CDE48D-C006-A86F-AF85-F052E69635E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6" r="31273"/>
          <a:stretch/>
        </p:blipFill>
        <p:spPr>
          <a:xfrm>
            <a:off x="6134240" y="5045029"/>
            <a:ext cx="2970000" cy="1800000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13ADEA6F-6822-7AC4-FE2A-EF0239A89FA7}"/>
              </a:ext>
            </a:extLst>
          </p:cNvPr>
          <p:cNvSpPr txBox="1"/>
          <p:nvPr/>
        </p:nvSpPr>
        <p:spPr>
          <a:xfrm>
            <a:off x="6154093" y="6496366"/>
            <a:ext cx="1830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bg1"/>
                </a:solidFill>
              </a:rPr>
              <a:t>Prázdný 0,70 ha</a:t>
            </a:r>
          </a:p>
        </p:txBody>
      </p:sp>
    </p:spTree>
    <p:extLst>
      <p:ext uri="{BB962C8B-B14F-4D97-AF65-F5344CB8AC3E}">
        <p14:creationId xmlns:p14="http://schemas.microsoft.com/office/powerpoint/2010/main" val="141459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ek 29">
            <a:extLst>
              <a:ext uri="{FF2B5EF4-FFF2-40B4-BE49-F238E27FC236}">
                <a16:creationId xmlns:a16="http://schemas.microsoft.com/office/drawing/2014/main" id="{E194CECB-FF78-EBE8-4392-7BB771DFF0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182" y="93917"/>
            <a:ext cx="2713114" cy="52844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D17167D-7795-FA1F-1A66-909466ADBF6A}"/>
              </a:ext>
            </a:extLst>
          </p:cNvPr>
          <p:cNvSpPr txBox="1"/>
          <p:nvPr/>
        </p:nvSpPr>
        <p:spPr>
          <a:xfrm>
            <a:off x="105704" y="622358"/>
            <a:ext cx="11980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00B050"/>
                </a:solidFill>
              </a:rPr>
              <a:t>Struktura sledovaných nákladů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31C579E-41BC-DA69-0C56-6C5F94C139C8}"/>
              </a:ext>
            </a:extLst>
          </p:cNvPr>
          <p:cNvSpPr txBox="1"/>
          <p:nvPr/>
        </p:nvSpPr>
        <p:spPr>
          <a:xfrm>
            <a:off x="671118" y="1643295"/>
            <a:ext cx="1086439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400" b="1" dirty="0"/>
              <a:t>Nájem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400" b="1" dirty="0">
                <a:solidFill>
                  <a:schemeClr val="bg2">
                    <a:lumMod val="50000"/>
                  </a:schemeClr>
                </a:solidFill>
              </a:rPr>
              <a:t>Opravy</a:t>
            </a:r>
            <a:r>
              <a:rPr lang="cs-CZ" sz="2400" dirty="0">
                <a:solidFill>
                  <a:schemeClr val="bg2">
                    <a:lumMod val="50000"/>
                  </a:schemeClr>
                </a:solidFill>
              </a:rPr>
              <a:t> – rukáv na přítok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400" b="1" dirty="0"/>
              <a:t>Obsádka – nasazení</a:t>
            </a:r>
            <a:r>
              <a:rPr lang="cs-CZ" sz="2400" dirty="0"/>
              <a:t> – cena ryb</a:t>
            </a:r>
            <a:endParaRPr lang="cs-CZ" sz="24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400" b="1" dirty="0">
                <a:solidFill>
                  <a:schemeClr val="bg2">
                    <a:lumMod val="50000"/>
                  </a:schemeClr>
                </a:solidFill>
              </a:rPr>
              <a:t>Doprava </a:t>
            </a:r>
            <a:r>
              <a:rPr lang="cs-CZ" sz="2400" dirty="0">
                <a:solidFill>
                  <a:schemeClr val="bg2">
                    <a:lumMod val="50000"/>
                  </a:schemeClr>
                </a:solidFill>
              </a:rPr>
              <a:t>– 8x ročně na lokalitu/počet rybníků (8 Kč/km)</a:t>
            </a:r>
            <a:endParaRPr lang="cs-CZ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400" b="1" dirty="0"/>
              <a:t>Práce – běžná péče</a:t>
            </a:r>
            <a:r>
              <a:rPr lang="cs-CZ" sz="2400" dirty="0"/>
              <a:t> – vzorkování 6 x 1 hod (200 Kč/hod)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400" b="1" dirty="0">
                <a:solidFill>
                  <a:schemeClr val="bg2">
                    <a:lumMod val="50000"/>
                  </a:schemeClr>
                </a:solidFill>
              </a:rPr>
              <a:t>Péče o rybník (management / zásahy)</a:t>
            </a:r>
            <a:r>
              <a:rPr lang="cs-CZ" sz="2400" dirty="0">
                <a:solidFill>
                  <a:schemeClr val="bg2">
                    <a:lumMod val="50000"/>
                  </a:schemeClr>
                </a:solidFill>
              </a:rPr>
              <a:t> – sekání trávy apod. (učni 100 Kč/hod)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400" b="1" dirty="0"/>
              <a:t>Výlov (práce a doprava)</a:t>
            </a:r>
            <a:r>
              <a:rPr lang="cs-CZ" sz="2400" dirty="0"/>
              <a:t> – počet osob x hodiny, cesta na rybník a odvoz ryb</a:t>
            </a:r>
            <a:endParaRPr lang="cs-CZ" sz="24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400" b="1" dirty="0">
                <a:solidFill>
                  <a:schemeClr val="bg2">
                    <a:lumMod val="50000"/>
                  </a:schemeClr>
                </a:solidFill>
              </a:rPr>
              <a:t>Krmivo</a:t>
            </a:r>
            <a:r>
              <a:rPr lang="cs-CZ" sz="2400" dirty="0">
                <a:solidFill>
                  <a:schemeClr val="bg2">
                    <a:lumMod val="50000"/>
                  </a:schemeClr>
                </a:solidFill>
              </a:rPr>
              <a:t> – obiloviny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400" b="1" dirty="0"/>
              <a:t>Hnojiva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400" b="1" dirty="0">
                <a:solidFill>
                  <a:schemeClr val="bg2">
                    <a:lumMod val="50000"/>
                  </a:schemeClr>
                </a:solidFill>
              </a:rPr>
              <a:t>Vápno</a:t>
            </a:r>
            <a:r>
              <a:rPr lang="cs-CZ" sz="2400" dirty="0">
                <a:solidFill>
                  <a:schemeClr val="bg2">
                    <a:lumMod val="50000"/>
                  </a:schemeClr>
                </a:solidFill>
              </a:rPr>
              <a:t> – Cl vápno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400" b="1" dirty="0"/>
              <a:t>Posudky, hodnocení, rozbory, analýzy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400" b="1" dirty="0">
                <a:solidFill>
                  <a:schemeClr val="bg2">
                    <a:lumMod val="50000"/>
                  </a:schemeClr>
                </a:solidFill>
              </a:rPr>
              <a:t>Režie</a:t>
            </a:r>
            <a:r>
              <a:rPr lang="cs-CZ" sz="2400" dirty="0">
                <a:solidFill>
                  <a:schemeClr val="bg2">
                    <a:lumMod val="50000"/>
                  </a:schemeClr>
                </a:solidFill>
              </a:rPr>
              <a:t> – 15 % z nákladů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5BCAAAC-9E5B-6123-5F60-736C8D3BF58B}"/>
              </a:ext>
            </a:extLst>
          </p:cNvPr>
          <p:cNvSpPr txBox="1"/>
          <p:nvPr/>
        </p:nvSpPr>
        <p:spPr>
          <a:xfrm>
            <a:off x="7745135" y="1643295"/>
            <a:ext cx="203642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Kč/rybník Kč/ha</a:t>
            </a:r>
          </a:p>
        </p:txBody>
      </p:sp>
    </p:spTree>
    <p:extLst>
      <p:ext uri="{BB962C8B-B14F-4D97-AF65-F5344CB8AC3E}">
        <p14:creationId xmlns:p14="http://schemas.microsoft.com/office/powerpoint/2010/main" val="258852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ek 29">
            <a:extLst>
              <a:ext uri="{FF2B5EF4-FFF2-40B4-BE49-F238E27FC236}">
                <a16:creationId xmlns:a16="http://schemas.microsoft.com/office/drawing/2014/main" id="{E194CECB-FF78-EBE8-4392-7BB771DFF0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182" y="93917"/>
            <a:ext cx="2713114" cy="52844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B9AED63-41CE-895D-BAF3-97AC65208C12}"/>
              </a:ext>
            </a:extLst>
          </p:cNvPr>
          <p:cNvSpPr txBox="1"/>
          <p:nvPr/>
        </p:nvSpPr>
        <p:spPr>
          <a:xfrm>
            <a:off x="105704" y="622358"/>
            <a:ext cx="11980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00B050"/>
                </a:solidFill>
              </a:rPr>
              <a:t>Tržby a příjmy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C9F2F78-1642-A469-EF78-2315A798073B}"/>
              </a:ext>
            </a:extLst>
          </p:cNvPr>
          <p:cNvSpPr txBox="1"/>
          <p:nvPr/>
        </p:nvSpPr>
        <p:spPr>
          <a:xfrm>
            <a:off x="654341" y="1392115"/>
            <a:ext cx="6090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400" b="1" dirty="0"/>
              <a:t>Produkce ryb</a:t>
            </a:r>
            <a:r>
              <a:rPr lang="cs-CZ" sz="2400" dirty="0"/>
              <a:t> – cena (hodnota) ryb</a:t>
            </a:r>
            <a:endParaRPr lang="cs-CZ" sz="24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400" b="1" dirty="0">
                <a:solidFill>
                  <a:schemeClr val="bg2">
                    <a:lumMod val="50000"/>
                  </a:schemeClr>
                </a:solidFill>
              </a:rPr>
              <a:t>Kompenzace / dotace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400" b="1" dirty="0"/>
              <a:t>Náhrada škody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400" b="1" dirty="0">
                <a:solidFill>
                  <a:schemeClr val="bg2">
                    <a:lumMod val="50000"/>
                  </a:schemeClr>
                </a:solidFill>
              </a:rPr>
              <a:t>Pronájem</a:t>
            </a:r>
            <a:endParaRPr lang="cs-CZ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FD2AFFA-308A-A55B-C487-83E24AA2656E}"/>
              </a:ext>
            </a:extLst>
          </p:cNvPr>
          <p:cNvSpPr txBox="1"/>
          <p:nvPr/>
        </p:nvSpPr>
        <p:spPr>
          <a:xfrm>
            <a:off x="7745135" y="1643295"/>
            <a:ext cx="203642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Kč/rybník Kč/ha</a:t>
            </a:r>
          </a:p>
        </p:txBody>
      </p:sp>
      <p:pic>
        <p:nvPicPr>
          <p:cNvPr id="6" name="Obrázek 5" descr="Obsah obrázku venku, tráva, strom, obloha&#10;&#10;Popis byl vytvořen automaticky">
            <a:extLst>
              <a:ext uri="{FF2B5EF4-FFF2-40B4-BE49-F238E27FC236}">
                <a16:creationId xmlns:a16="http://schemas.microsoft.com/office/drawing/2014/main" id="{1A34C0F8-4013-A24C-25AD-6CFBC4B0C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500"/>
            <a:ext cx="12192000" cy="387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49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ek 29">
            <a:extLst>
              <a:ext uri="{FF2B5EF4-FFF2-40B4-BE49-F238E27FC236}">
                <a16:creationId xmlns:a16="http://schemas.microsoft.com/office/drawing/2014/main" id="{E194CECB-FF78-EBE8-4392-7BB771DFF0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182" y="93917"/>
            <a:ext cx="2713114" cy="52844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4A1F55C-E311-67D6-2AD8-17F1CA6A4290}"/>
              </a:ext>
            </a:extLst>
          </p:cNvPr>
          <p:cNvSpPr txBox="1"/>
          <p:nvPr/>
        </p:nvSpPr>
        <p:spPr>
          <a:xfrm>
            <a:off x="105704" y="622358"/>
            <a:ext cx="11980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00B050"/>
                </a:solidFill>
              </a:rPr>
              <a:t>Cena / hodnota ryb – naše kalkulace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A7F131B2-08DB-A49E-4CA1-13A76C40F4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0347780"/>
              </p:ext>
            </p:extLst>
          </p:nvPr>
        </p:nvGraphicFramePr>
        <p:xfrm>
          <a:off x="105704" y="1488909"/>
          <a:ext cx="3921012" cy="538447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67713">
                  <a:extLst>
                    <a:ext uri="{9D8B030D-6E8A-4147-A177-3AD203B41FA5}">
                      <a16:colId xmlns:a16="http://schemas.microsoft.com/office/drawing/2014/main" val="743080558"/>
                    </a:ext>
                  </a:extLst>
                </a:gridCol>
                <a:gridCol w="1012708">
                  <a:extLst>
                    <a:ext uri="{9D8B030D-6E8A-4147-A177-3AD203B41FA5}">
                      <a16:colId xmlns:a16="http://schemas.microsoft.com/office/drawing/2014/main" val="629699449"/>
                    </a:ext>
                  </a:extLst>
                </a:gridCol>
                <a:gridCol w="740591">
                  <a:extLst>
                    <a:ext uri="{9D8B030D-6E8A-4147-A177-3AD203B41FA5}">
                      <a16:colId xmlns:a16="http://schemas.microsoft.com/office/drawing/2014/main" val="1675373893"/>
                    </a:ext>
                  </a:extLst>
                </a:gridCol>
              </a:tblGrid>
              <a:tr h="355272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Nedravé ryby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Kč/kg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/>
                        <a:t>Kč/ks</a:t>
                      </a:r>
                      <a:endParaRPr lang="cs-CZ" sz="16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29972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/>
                        <a:t>K</a:t>
                      </a:r>
                      <a:r>
                        <a:rPr lang="cs-CZ" sz="1600" baseline="-25000" dirty="0"/>
                        <a:t>0 </a:t>
                      </a:r>
                      <a:r>
                        <a:rPr lang="cs-CZ" sz="1600" dirty="0"/>
                        <a:t> – váčkový plůdek</a:t>
                      </a:r>
                      <a:r>
                        <a:rPr lang="cs-CZ" sz="1600" b="1" dirty="0"/>
                        <a:t>*</a:t>
                      </a:r>
                      <a:endParaRPr lang="cs-CZ" sz="1600" b="1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6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/>
                        <a:t>30</a:t>
                      </a:r>
                      <a:endParaRPr lang="cs-CZ" sz="16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42353718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K</a:t>
                      </a:r>
                      <a:r>
                        <a:rPr lang="cs-CZ" sz="1600" baseline="-25000" dirty="0"/>
                        <a:t>1 </a:t>
                      </a:r>
                      <a:r>
                        <a:rPr lang="cs-CZ" sz="1600" dirty="0"/>
                        <a:t>– plůdek</a:t>
                      </a:r>
                      <a:endParaRPr lang="cs-CZ" sz="16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120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6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7880753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K</a:t>
                      </a:r>
                      <a:r>
                        <a:rPr lang="cs-CZ" sz="1600" baseline="-25000" dirty="0"/>
                        <a:t>2 </a:t>
                      </a:r>
                      <a:r>
                        <a:rPr lang="cs-CZ" sz="1600" dirty="0"/>
                        <a:t>– násada</a:t>
                      </a:r>
                      <a:endParaRPr lang="cs-CZ" sz="16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55 (70)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6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01551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K</a:t>
                      </a:r>
                      <a:r>
                        <a:rPr lang="cs-CZ" sz="1600" baseline="-25000" dirty="0"/>
                        <a:t>3 </a:t>
                      </a:r>
                      <a:r>
                        <a:rPr lang="cs-CZ" sz="1600" dirty="0"/>
                        <a:t>– těžká násada</a:t>
                      </a:r>
                      <a:endParaRPr lang="cs-CZ" sz="1600" baseline="-250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cs-CZ" sz="1600" b="1" dirty="0"/>
                        <a:t>55</a:t>
                      </a:r>
                      <a:r>
                        <a:rPr lang="cs-CZ" sz="1600" dirty="0"/>
                        <a:t>–60 (70)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/>
                      <a:endParaRPr lang="cs-CZ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6831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aseline="0" dirty="0"/>
                        <a:t>L</a:t>
                      </a:r>
                      <a:r>
                        <a:rPr lang="cs-CZ" sz="1600" baseline="-25000" dirty="0"/>
                        <a:t>0 </a:t>
                      </a:r>
                      <a:r>
                        <a:rPr lang="cs-CZ" sz="1600" dirty="0"/>
                        <a:t> – váčkový plůdek*</a:t>
                      </a:r>
                      <a:endParaRPr lang="cs-CZ" sz="16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6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/>
                        <a:t>80</a:t>
                      </a:r>
                      <a:endParaRPr lang="cs-CZ" sz="16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929250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L</a:t>
                      </a:r>
                      <a:r>
                        <a:rPr lang="cs-CZ" sz="1600" baseline="-25000" dirty="0"/>
                        <a:t>1 </a:t>
                      </a:r>
                      <a:r>
                        <a:rPr lang="cs-CZ" sz="1600" dirty="0"/>
                        <a:t>– plůdek</a:t>
                      </a:r>
                      <a:endParaRPr lang="cs-CZ" sz="16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(80) </a:t>
                      </a:r>
                      <a:r>
                        <a:rPr lang="cs-CZ" sz="1600" b="1" dirty="0"/>
                        <a:t>130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6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197747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L</a:t>
                      </a:r>
                      <a:r>
                        <a:rPr lang="cs-CZ" sz="1600" baseline="-25000" dirty="0"/>
                        <a:t>2 </a:t>
                      </a:r>
                      <a:r>
                        <a:rPr lang="cs-CZ" sz="1600" dirty="0"/>
                        <a:t>– násada</a:t>
                      </a:r>
                      <a:endParaRPr lang="cs-CZ" sz="16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(80) </a:t>
                      </a:r>
                      <a:r>
                        <a:rPr lang="cs-CZ" sz="1600" b="1" dirty="0"/>
                        <a:t>130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6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849277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L</a:t>
                      </a:r>
                      <a:r>
                        <a:rPr lang="cs-CZ" sz="1600" baseline="-25000" dirty="0"/>
                        <a:t>3-t </a:t>
                      </a:r>
                      <a:r>
                        <a:rPr lang="cs-CZ" sz="1600" dirty="0"/>
                        <a:t>– tržní ryba </a:t>
                      </a:r>
                      <a:endParaRPr lang="cs-CZ" sz="16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80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6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879339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 err="1"/>
                        <a:t>L</a:t>
                      </a:r>
                      <a:r>
                        <a:rPr lang="cs-CZ" sz="1600" baseline="-25000" dirty="0" err="1"/>
                        <a:t>gen</a:t>
                      </a:r>
                      <a:r>
                        <a:rPr lang="cs-CZ" sz="1600" baseline="-25000" dirty="0"/>
                        <a:t> </a:t>
                      </a:r>
                      <a:r>
                        <a:rPr lang="cs-CZ" sz="1600" dirty="0"/>
                        <a:t>– generační ryba </a:t>
                      </a:r>
                      <a:endParaRPr lang="cs-CZ" sz="16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100–130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6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8431941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Ab</a:t>
                      </a:r>
                      <a:r>
                        <a:rPr lang="cs-CZ" sz="1600" baseline="-25000" dirty="0"/>
                        <a:t>0 </a:t>
                      </a:r>
                      <a:r>
                        <a:rPr lang="cs-CZ" sz="1600" dirty="0"/>
                        <a:t> – váčkový plůdek</a:t>
                      </a:r>
                      <a:r>
                        <a:rPr lang="cs-CZ" sz="1600" b="1" dirty="0"/>
                        <a:t>*</a:t>
                      </a:r>
                      <a:endParaRPr lang="cs-CZ" sz="1600" b="1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6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55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243950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Ab</a:t>
                      </a:r>
                      <a:r>
                        <a:rPr lang="cs-CZ" sz="1600" baseline="-25000" dirty="0"/>
                        <a:t>1 </a:t>
                      </a:r>
                      <a:r>
                        <a:rPr lang="cs-CZ" sz="1600" dirty="0"/>
                        <a:t>– plůdek</a:t>
                      </a:r>
                      <a:endParaRPr lang="cs-CZ" sz="16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80–</a:t>
                      </a:r>
                      <a:r>
                        <a:rPr lang="cs-CZ" sz="1600" b="1" dirty="0"/>
                        <a:t>120</a:t>
                      </a:r>
                      <a:r>
                        <a:rPr lang="cs-CZ" sz="1600" dirty="0"/>
                        <a:t> 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6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27232408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Ab</a:t>
                      </a:r>
                      <a:r>
                        <a:rPr lang="cs-CZ" sz="1600" baseline="-25000" dirty="0"/>
                        <a:t>2 </a:t>
                      </a:r>
                      <a:r>
                        <a:rPr lang="cs-CZ" sz="1600" dirty="0"/>
                        <a:t>– násada</a:t>
                      </a:r>
                      <a:endParaRPr lang="cs-CZ" sz="16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/>
                        <a:t>60</a:t>
                      </a:r>
                      <a:r>
                        <a:rPr lang="cs-CZ" sz="1600" dirty="0"/>
                        <a:t>–70 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6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23141853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 err="1"/>
                        <a:t>Ab</a:t>
                      </a:r>
                      <a:r>
                        <a:rPr lang="cs-CZ" sz="1400" baseline="-25000" dirty="0" err="1"/>
                        <a:t>t</a:t>
                      </a:r>
                      <a:r>
                        <a:rPr lang="cs-CZ" sz="1400" baseline="-25000" dirty="0"/>
                        <a:t>  </a:t>
                      </a:r>
                      <a:r>
                        <a:rPr lang="cs-CZ" sz="1400" dirty="0"/>
                        <a:t>– tržní ryba</a:t>
                      </a:r>
                      <a:endParaRPr lang="cs-CZ" sz="14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60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6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4033917832"/>
                  </a:ext>
                </a:extLst>
              </a:tr>
            </a:tbl>
          </a:graphicData>
        </a:graphic>
      </p:graphicFrame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456CD6DD-9A19-0B68-6DE4-8CE50B720B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6462738"/>
              </p:ext>
            </p:extLst>
          </p:nvPr>
        </p:nvGraphicFramePr>
        <p:xfrm>
          <a:off x="4135494" y="1488909"/>
          <a:ext cx="3921012" cy="6009312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2167713">
                  <a:extLst>
                    <a:ext uri="{9D8B030D-6E8A-4147-A177-3AD203B41FA5}">
                      <a16:colId xmlns:a16="http://schemas.microsoft.com/office/drawing/2014/main" val="743080558"/>
                    </a:ext>
                  </a:extLst>
                </a:gridCol>
                <a:gridCol w="964368">
                  <a:extLst>
                    <a:ext uri="{9D8B030D-6E8A-4147-A177-3AD203B41FA5}">
                      <a16:colId xmlns:a16="http://schemas.microsoft.com/office/drawing/2014/main" val="629699449"/>
                    </a:ext>
                  </a:extLst>
                </a:gridCol>
                <a:gridCol w="788931">
                  <a:extLst>
                    <a:ext uri="{9D8B030D-6E8A-4147-A177-3AD203B41FA5}">
                      <a16:colId xmlns:a16="http://schemas.microsoft.com/office/drawing/2014/main" val="460751342"/>
                    </a:ext>
                  </a:extLst>
                </a:gridCol>
              </a:tblGrid>
              <a:tr h="355272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Dravé ryby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Kč/kg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Kč/ks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29972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/>
                        <a:t>Š</a:t>
                      </a:r>
                      <a:r>
                        <a:rPr lang="cs-CZ" sz="1600" baseline="-25000" dirty="0"/>
                        <a:t>0 </a:t>
                      </a:r>
                      <a:r>
                        <a:rPr lang="cs-CZ" sz="1600" dirty="0"/>
                        <a:t> – váčkový plůdek</a:t>
                      </a:r>
                      <a:r>
                        <a:rPr lang="cs-CZ" sz="1600" b="1" dirty="0"/>
                        <a:t>*</a:t>
                      </a:r>
                      <a:endParaRPr lang="cs-CZ" sz="1600" b="1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6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80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42353718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 err="1"/>
                        <a:t>Š</a:t>
                      </a:r>
                      <a:r>
                        <a:rPr lang="cs-CZ" sz="1600" baseline="-25000" dirty="0" err="1"/>
                        <a:t>r</a:t>
                      </a:r>
                      <a:r>
                        <a:rPr lang="cs-CZ" sz="1600" baseline="-25000" dirty="0"/>
                        <a:t> </a:t>
                      </a:r>
                      <a:r>
                        <a:rPr lang="cs-CZ" sz="1600" dirty="0"/>
                        <a:t>– rychlený plůdek</a:t>
                      </a:r>
                      <a:endParaRPr lang="cs-CZ" sz="16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6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2,5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7880753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Š</a:t>
                      </a:r>
                      <a:r>
                        <a:rPr lang="cs-CZ" sz="1600" baseline="-25000" dirty="0"/>
                        <a:t>1 </a:t>
                      </a:r>
                      <a:r>
                        <a:rPr lang="cs-CZ" sz="1600" dirty="0"/>
                        <a:t>– roček</a:t>
                      </a:r>
                      <a:endParaRPr lang="cs-CZ" sz="16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170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6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01551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Š</a:t>
                      </a:r>
                      <a:r>
                        <a:rPr lang="cs-CZ" sz="1600" baseline="-25000" dirty="0"/>
                        <a:t>1-2 </a:t>
                      </a:r>
                      <a:r>
                        <a:rPr lang="cs-CZ" sz="1600" dirty="0"/>
                        <a:t>– násada </a:t>
                      </a:r>
                      <a:endParaRPr lang="cs-CZ" sz="16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170–180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6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616831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 err="1"/>
                        <a:t>Š</a:t>
                      </a:r>
                      <a:r>
                        <a:rPr lang="cs-CZ" sz="1600" baseline="-25000" dirty="0" err="1"/>
                        <a:t>gen</a:t>
                      </a:r>
                      <a:r>
                        <a:rPr lang="cs-CZ" sz="1600" baseline="-25000" dirty="0"/>
                        <a:t> </a:t>
                      </a:r>
                      <a:r>
                        <a:rPr lang="cs-CZ" sz="1600" dirty="0"/>
                        <a:t>– generační ryba </a:t>
                      </a:r>
                      <a:endParaRPr lang="cs-CZ" sz="16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180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6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23813362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/>
                        <a:t>Ca</a:t>
                      </a:r>
                      <a:r>
                        <a:rPr lang="cs-CZ" sz="1600" baseline="-25000" dirty="0"/>
                        <a:t>0 </a:t>
                      </a:r>
                      <a:r>
                        <a:rPr lang="cs-CZ" sz="1600" dirty="0"/>
                        <a:t> – váčkový plůdek</a:t>
                      </a:r>
                      <a:r>
                        <a:rPr lang="cs-CZ" sz="1600" b="1" dirty="0"/>
                        <a:t>*</a:t>
                      </a:r>
                      <a:endParaRPr lang="cs-CZ" sz="1600" b="1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6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75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929250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Ca</a:t>
                      </a:r>
                      <a:r>
                        <a:rPr lang="cs-CZ" sz="1600" baseline="-25000" dirty="0"/>
                        <a:t>r </a:t>
                      </a:r>
                      <a:r>
                        <a:rPr lang="cs-CZ" sz="1600" dirty="0"/>
                        <a:t>– rychlený plůdek</a:t>
                      </a:r>
                      <a:endParaRPr lang="cs-CZ" sz="16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280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aseline="0" dirty="0"/>
                        <a:t>1 Kč/cm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197747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Ca</a:t>
                      </a:r>
                      <a:r>
                        <a:rPr lang="cs-CZ" sz="1600" baseline="-25000" dirty="0"/>
                        <a:t>1 </a:t>
                      </a:r>
                      <a:r>
                        <a:rPr lang="cs-CZ" sz="1600" dirty="0"/>
                        <a:t>– roček</a:t>
                      </a:r>
                      <a:endParaRPr lang="cs-CZ" sz="16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280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10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849277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Ca</a:t>
                      </a:r>
                      <a:r>
                        <a:rPr lang="cs-CZ" sz="1600" baseline="-25000" dirty="0"/>
                        <a:t>2 </a:t>
                      </a:r>
                      <a:r>
                        <a:rPr lang="cs-CZ" sz="1600" dirty="0"/>
                        <a:t>– násada </a:t>
                      </a:r>
                      <a:endParaRPr lang="cs-CZ" sz="16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/>
                        <a:t>280</a:t>
                      </a:r>
                      <a:r>
                        <a:rPr lang="cs-CZ" sz="1600" dirty="0"/>
                        <a:t>–380 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6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879339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 err="1"/>
                        <a:t>Ca</a:t>
                      </a:r>
                      <a:r>
                        <a:rPr lang="cs-CZ" sz="1600" baseline="-25000" dirty="0" err="1"/>
                        <a:t>gen</a:t>
                      </a:r>
                      <a:r>
                        <a:rPr lang="cs-CZ" sz="1600" baseline="-25000" dirty="0"/>
                        <a:t> </a:t>
                      </a:r>
                      <a:r>
                        <a:rPr lang="cs-CZ" sz="1600" dirty="0"/>
                        <a:t>– generační ryba </a:t>
                      </a:r>
                      <a:endParaRPr lang="cs-CZ" sz="16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/>
                        <a:t>280</a:t>
                      </a:r>
                      <a:r>
                        <a:rPr lang="cs-CZ" sz="1600" dirty="0"/>
                        <a:t>–380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6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8431941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Su</a:t>
                      </a:r>
                      <a:r>
                        <a:rPr lang="cs-CZ" sz="1600" baseline="-25000" dirty="0"/>
                        <a:t>2 </a:t>
                      </a:r>
                      <a:r>
                        <a:rPr lang="cs-CZ" sz="1600" dirty="0"/>
                        <a:t>– násada </a:t>
                      </a:r>
                      <a:endParaRPr lang="cs-CZ" sz="16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180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6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27232408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Ú</a:t>
                      </a:r>
                      <a:r>
                        <a:rPr lang="cs-CZ" sz="1600" baseline="-25000" dirty="0"/>
                        <a:t>3 </a:t>
                      </a:r>
                      <a:r>
                        <a:rPr lang="cs-CZ" sz="1600" dirty="0"/>
                        <a:t>– násada </a:t>
                      </a:r>
                      <a:endParaRPr lang="cs-CZ" sz="16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250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6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23141853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aseline="0" dirty="0"/>
                        <a:t>Okoun + mix dravců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80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6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707200859"/>
                  </a:ext>
                </a:extLst>
              </a:tr>
            </a:tbl>
          </a:graphicData>
        </a:graphic>
      </p:graphicFrame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1CA6B5C2-8C68-7B4E-C6AC-06FAFCD14E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193132"/>
              </p:ext>
            </p:extLst>
          </p:nvPr>
        </p:nvGraphicFramePr>
        <p:xfrm>
          <a:off x="8165284" y="1488909"/>
          <a:ext cx="3921012" cy="5176192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167713">
                  <a:extLst>
                    <a:ext uri="{9D8B030D-6E8A-4147-A177-3AD203B41FA5}">
                      <a16:colId xmlns:a16="http://schemas.microsoft.com/office/drawing/2014/main" val="743080558"/>
                    </a:ext>
                  </a:extLst>
                </a:gridCol>
                <a:gridCol w="872455">
                  <a:extLst>
                    <a:ext uri="{9D8B030D-6E8A-4147-A177-3AD203B41FA5}">
                      <a16:colId xmlns:a16="http://schemas.microsoft.com/office/drawing/2014/main" val="629699449"/>
                    </a:ext>
                  </a:extLst>
                </a:gridCol>
                <a:gridCol w="880844">
                  <a:extLst>
                    <a:ext uri="{9D8B030D-6E8A-4147-A177-3AD203B41FA5}">
                      <a16:colId xmlns:a16="http://schemas.microsoft.com/office/drawing/2014/main" val="460751342"/>
                    </a:ext>
                  </a:extLst>
                </a:gridCol>
              </a:tblGrid>
              <a:tr h="355272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Netradiční ryby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Kč/kg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Kč/ks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29972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 err="1"/>
                        <a:t>Ka</a:t>
                      </a:r>
                      <a:r>
                        <a:rPr lang="cs-CZ" sz="1600" dirty="0"/>
                        <a:t> o.</a:t>
                      </a:r>
                      <a:r>
                        <a:rPr lang="cs-CZ" sz="1600" baseline="-25000" dirty="0"/>
                        <a:t>0 </a:t>
                      </a:r>
                      <a:r>
                        <a:rPr lang="cs-CZ" sz="1600" dirty="0"/>
                        <a:t> – </a:t>
                      </a:r>
                      <a:r>
                        <a:rPr lang="cs-CZ" sz="1600" dirty="0" err="1"/>
                        <a:t>váč</a:t>
                      </a:r>
                      <a:r>
                        <a:rPr lang="cs-CZ" sz="1600" dirty="0"/>
                        <a:t>. plůdek</a:t>
                      </a:r>
                      <a:r>
                        <a:rPr lang="cs-CZ" sz="1600" b="1" dirty="0"/>
                        <a:t>*</a:t>
                      </a:r>
                      <a:endParaRPr lang="cs-CZ" sz="1600" b="1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6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55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42353718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 err="1"/>
                        <a:t>Ka</a:t>
                      </a:r>
                      <a:r>
                        <a:rPr lang="cs-CZ" sz="1600" dirty="0"/>
                        <a:t> o.</a:t>
                      </a:r>
                      <a:r>
                        <a:rPr lang="cs-CZ" sz="1600" baseline="-25000" dirty="0"/>
                        <a:t>1 </a:t>
                      </a:r>
                      <a:r>
                        <a:rPr lang="cs-CZ" sz="1600" dirty="0"/>
                        <a:t>– plůdek</a:t>
                      </a:r>
                      <a:endParaRPr lang="cs-CZ" sz="16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120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6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7880753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 err="1"/>
                        <a:t>Ka</a:t>
                      </a:r>
                      <a:r>
                        <a:rPr lang="cs-CZ" sz="1600" dirty="0"/>
                        <a:t> o.</a:t>
                      </a:r>
                      <a:r>
                        <a:rPr lang="cs-CZ" sz="1600" baseline="-25000" dirty="0"/>
                        <a:t>2 </a:t>
                      </a:r>
                      <a:r>
                        <a:rPr lang="cs-CZ" sz="1600" dirty="0"/>
                        <a:t>– násada</a:t>
                      </a:r>
                      <a:endParaRPr lang="cs-CZ" sz="16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120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6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01551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aseline="0" dirty="0" err="1"/>
                        <a:t>Slunka</a:t>
                      </a:r>
                      <a:r>
                        <a:rPr lang="cs-CZ" sz="1600" baseline="-25000" dirty="0" err="1"/>
                        <a:t>gen</a:t>
                      </a:r>
                      <a:endParaRPr lang="cs-CZ" sz="16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6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2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616831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 err="1"/>
                        <a:t>Hrouzek</a:t>
                      </a:r>
                      <a:r>
                        <a:rPr lang="cs-CZ" sz="1600" baseline="-25000" dirty="0" err="1"/>
                        <a:t>gen</a:t>
                      </a:r>
                      <a:endParaRPr lang="cs-CZ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?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6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929250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 err="1"/>
                        <a:t>Střevle</a:t>
                      </a:r>
                      <a:r>
                        <a:rPr lang="cs-CZ" sz="1600" baseline="-25000" dirty="0" err="1"/>
                        <a:t>gen</a:t>
                      </a:r>
                      <a:endParaRPr lang="cs-CZ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?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6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197747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/>
                        <a:t>* cena za 1 000 ks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600" dirty="0"/>
                    </a:p>
                  </a:txBody>
                  <a:tcPr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600" dirty="0"/>
                    </a:p>
                  </a:txBody>
                  <a:tcPr anchor="ctr" anchorCtr="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3991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/>
                        <a:t>Sumeček americký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0</a:t>
                      </a:r>
                    </a:p>
                  </a:txBody>
                  <a:tcPr anchor="ctr" anchorCtr="1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600" dirty="0"/>
                    </a:p>
                  </a:txBody>
                  <a:tcPr anchor="ctr" anchorCtr="1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059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/>
                        <a:t>Slunečnice pestrá</a:t>
                      </a:r>
                    </a:p>
                  </a:txBody>
                  <a:tcPr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0</a:t>
                      </a:r>
                    </a:p>
                  </a:txBody>
                  <a:tcPr anchor="ctr" anchorCtr="1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600" dirty="0"/>
                    </a:p>
                  </a:txBody>
                  <a:tcPr anchor="ctr" anchorCtr="1"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54474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/>
                        <a:t>Karas stříbřitý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0</a:t>
                      </a:r>
                    </a:p>
                  </a:txBody>
                  <a:tcPr anchor="ctr" anchorCtr="1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600" dirty="0"/>
                    </a:p>
                  </a:txBody>
                  <a:tcPr anchor="ctr" anchorCtr="1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163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/>
                        <a:t>Střevlička východní</a:t>
                      </a:r>
                    </a:p>
                  </a:txBody>
                  <a:tcPr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0</a:t>
                      </a:r>
                    </a:p>
                  </a:txBody>
                  <a:tcPr anchor="ctr" anchorCtr="1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600" dirty="0"/>
                    </a:p>
                  </a:txBody>
                  <a:tcPr anchor="ctr" anchorCtr="1"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24507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/>
                        <a:t>Bílá ryba mix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20–40</a:t>
                      </a:r>
                    </a:p>
                  </a:txBody>
                  <a:tcPr anchor="ctr" anchorCtr="1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600" dirty="0"/>
                    </a:p>
                  </a:txBody>
                  <a:tcPr anchor="ctr" anchorCtr="1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8353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/>
                        <a:t>Plevelná ryba mix</a:t>
                      </a:r>
                    </a:p>
                  </a:txBody>
                  <a:tcPr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0–20 </a:t>
                      </a:r>
                    </a:p>
                  </a:txBody>
                  <a:tcPr anchor="ctr" anchorCtr="1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600" dirty="0"/>
                    </a:p>
                  </a:txBody>
                  <a:tcPr anchor="ctr" anchorCtr="1"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5606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44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ek 29">
            <a:extLst>
              <a:ext uri="{FF2B5EF4-FFF2-40B4-BE49-F238E27FC236}">
                <a16:creationId xmlns:a16="http://schemas.microsoft.com/office/drawing/2014/main" id="{E194CECB-FF78-EBE8-4392-7BB771DFF0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182" y="93917"/>
            <a:ext cx="2713114" cy="52844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4A1F55C-E311-67D6-2AD8-17F1CA6A4290}"/>
              </a:ext>
            </a:extLst>
          </p:cNvPr>
          <p:cNvSpPr txBox="1"/>
          <p:nvPr/>
        </p:nvSpPr>
        <p:spPr>
          <a:xfrm>
            <a:off x="105704" y="622358"/>
            <a:ext cx="11980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00B050"/>
                </a:solidFill>
              </a:rPr>
              <a:t>   Cena / hodnota ryb – ceník </a:t>
            </a:r>
            <a:r>
              <a:rPr lang="cs-CZ" sz="3200" b="1" dirty="0" err="1">
                <a:solidFill>
                  <a:srgbClr val="00B050"/>
                </a:solidFill>
              </a:rPr>
              <a:t>MZe</a:t>
            </a:r>
            <a:r>
              <a:rPr lang="cs-CZ" sz="3200" b="1" dirty="0">
                <a:solidFill>
                  <a:srgbClr val="00B050"/>
                </a:solidFill>
              </a:rPr>
              <a:t> a MŽP (2023)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73AE6F2B-119A-D89D-0BA3-FFE3AC7F0E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7488837"/>
              </p:ext>
            </p:extLst>
          </p:nvPr>
        </p:nvGraphicFramePr>
        <p:xfrm>
          <a:off x="105704" y="1387329"/>
          <a:ext cx="11952000" cy="47209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312000">
                  <a:extLst>
                    <a:ext uri="{9D8B030D-6E8A-4147-A177-3AD203B41FA5}">
                      <a16:colId xmlns:a16="http://schemas.microsoft.com/office/drawing/2014/main" val="44074952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2354948781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3917429437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210924451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109815371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650047367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54088627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5642354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Druh ryby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Jikry*</a:t>
                      </a:r>
                    </a:p>
                    <a:p>
                      <a:pPr algn="ctr"/>
                      <a:r>
                        <a:rPr lang="cs-CZ" sz="1400" b="0" dirty="0"/>
                        <a:t>(*Kč/ 1 000 ks)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Váčkový plůdek*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Odkrmený plůdek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Rychlený plůdek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Plůdek / roček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Násada 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Generační ryba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21757397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r>
                        <a:rPr lang="cs-CZ" sz="1400" b="1" dirty="0"/>
                        <a:t>„Bílá ryba“ </a:t>
                      </a:r>
                      <a:r>
                        <a:rPr lang="cs-CZ" sz="1300" dirty="0"/>
                        <a:t>(plotice, perlín, cejn, ouklej…)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do 100 g/ks  40 Kč/kg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lang="cs-CZ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nad 100 g/ks  45 Kč/kg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lang="cs-CZ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600059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r>
                        <a:rPr lang="cs-CZ" sz="1400" b="1" dirty="0"/>
                        <a:t>Hořavka duhová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2 Kč/ks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29784295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r>
                        <a:rPr lang="cs-CZ" sz="1400" b="1" dirty="0"/>
                        <a:t>Hrouzek obecný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190 Kč/kg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3018815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r>
                        <a:rPr lang="cs-CZ" sz="1400" b="1" dirty="0"/>
                        <a:t>Karas obecný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do 100 g/ks  41 Kč/kg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nad 100 g/ks  40 Kč/kg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217292724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/>
                        <a:t>Karas obecný – zlatý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/>
                    </a:p>
                  </a:txBody>
                  <a:tcPr anchor="ctr" anchorCtr="1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do 100 g/ks  35 Kč/kg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nad 100 g/ks  35 Kč/kg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2580244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/>
                        <a:t>Karas stříbřitý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/>
                    </a:p>
                  </a:txBody>
                  <a:tcPr anchor="ctr" anchorCtr="1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do 100 g/ks  35 Kč/kg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nad 100 g/ks  35 Kč/kg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667465279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/>
                        <a:t>Mřenka mramorovaná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/>
                    </a:p>
                  </a:txBody>
                  <a:tcPr anchor="ctr" anchorCtr="1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170 Kč/kg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5590592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/>
                        <a:t>Střevle potoční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150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2 Kč/ks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4 Kč/ks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6 Kč/ks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6910100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/>
                        <a:t>Rak bahenní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1 Kč/ks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2 Kč/ks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6 Kč/ks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8494496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601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ek 29">
            <a:extLst>
              <a:ext uri="{FF2B5EF4-FFF2-40B4-BE49-F238E27FC236}">
                <a16:creationId xmlns:a16="http://schemas.microsoft.com/office/drawing/2014/main" id="{E194CECB-FF78-EBE8-4392-7BB771DFF0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182" y="93917"/>
            <a:ext cx="2713114" cy="52844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4A1F55C-E311-67D6-2AD8-17F1CA6A4290}"/>
              </a:ext>
            </a:extLst>
          </p:cNvPr>
          <p:cNvSpPr txBox="1"/>
          <p:nvPr/>
        </p:nvSpPr>
        <p:spPr>
          <a:xfrm>
            <a:off x="105704" y="622358"/>
            <a:ext cx="11980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00B050"/>
                </a:solidFill>
              </a:rPr>
              <a:t>   Cena / hodnota ryb – ceník </a:t>
            </a:r>
            <a:r>
              <a:rPr lang="cs-CZ" sz="3200" b="1" dirty="0" err="1">
                <a:solidFill>
                  <a:srgbClr val="00B050"/>
                </a:solidFill>
              </a:rPr>
              <a:t>MZe</a:t>
            </a:r>
            <a:r>
              <a:rPr lang="cs-CZ" sz="3200" b="1" dirty="0">
                <a:solidFill>
                  <a:srgbClr val="00B050"/>
                </a:solidFill>
              </a:rPr>
              <a:t> a MŽP (2023)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73AE6F2B-119A-D89D-0BA3-FFE3AC7F0E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2656939"/>
              </p:ext>
            </p:extLst>
          </p:nvPr>
        </p:nvGraphicFramePr>
        <p:xfrm>
          <a:off x="105704" y="1303439"/>
          <a:ext cx="11952000" cy="54420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060000">
                  <a:extLst>
                    <a:ext uri="{9D8B030D-6E8A-4147-A177-3AD203B41FA5}">
                      <a16:colId xmlns:a16="http://schemas.microsoft.com/office/drawing/2014/main" val="44074952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2354948781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3917429437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210924451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109815371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650047367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54088627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val="2564235434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Druh ryby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Jikry*</a:t>
                      </a:r>
                    </a:p>
                    <a:p>
                      <a:pPr algn="ctr"/>
                      <a:r>
                        <a:rPr lang="cs-CZ" sz="1400" b="0" dirty="0"/>
                        <a:t>(*Kč/ 1 000 ks)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Váčkový plůdek*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Odkrmený plůdek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Rychlený plůdek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Plůdek / roček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Násada 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Generační ryba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21757397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cs-CZ" sz="1400" b="1" dirty="0"/>
                        <a:t>Bolen dravý</a:t>
                      </a:r>
                      <a:endParaRPr lang="cs-CZ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0,2 Kč/1 cm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70 kč/kg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cs-CZ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60005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cs-CZ" sz="1400" b="1" dirty="0"/>
                        <a:t>Jelec jesen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30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60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80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4 Kč/ks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82 Kč/kg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2978429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/>
                        <a:t>Jelec jesen – zlatý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30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80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80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13 Kč/ks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85 Kč/ks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80 Kč/kg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3018815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cs-CZ" sz="1400" b="1" dirty="0"/>
                        <a:t>Jelec proudník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60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 Kč/ks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40 Kč/kg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217292724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/>
                        <a:t>Jelec tloušť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65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3 Kč/ks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60 Kč/kg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2580244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/>
                        <a:t>Lipan podhorní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100 / </a:t>
                      </a:r>
                      <a:r>
                        <a:rPr lang="cs-CZ" sz="1400" b="1" dirty="0"/>
                        <a:t>200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350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350*</a:t>
                      </a:r>
                    </a:p>
                  </a:txBody>
                  <a:tcPr anchor="ctr" anchorCtr="1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0,6 Kč/1 cm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300 Kč/kg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66746527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/>
                        <a:t>Mník jednovousý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30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0,5 Kč/1 cm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200 Kč/kg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200 Kč/kg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5590592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/>
                        <a:t>Ostroretka stěhovavá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 Kč/ks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0,4 Kč/1 cm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110 Kč/kg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69101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 err="1"/>
                        <a:t>Podoustev</a:t>
                      </a:r>
                      <a:r>
                        <a:rPr lang="cs-CZ" sz="1400" b="1" dirty="0"/>
                        <a:t> nosák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85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 Kč/ks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0,4 Kč/1 cm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90 Kč/kg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4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84944961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/>
                        <a:t>Parma obecná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150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5 000*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 Kč/1 cm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225 Kč/kg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297425601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/>
                        <a:t>Pstruh obecný f. potoční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364 / </a:t>
                      </a:r>
                      <a:r>
                        <a:rPr lang="cs-CZ" sz="1400" b="1" dirty="0"/>
                        <a:t>360</a:t>
                      </a:r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397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475*</a:t>
                      </a:r>
                    </a:p>
                  </a:txBody>
                  <a:tcPr anchor="ctr" anchorCtr="1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0,8 Kč/1 cm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300 / 240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905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99975406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/>
                        <a:t>Síh maréna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80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63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50*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6 Kč/ks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100 Kč/kg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90 / </a:t>
                      </a:r>
                      <a:r>
                        <a:rPr lang="cs-CZ" sz="1400" b="1" dirty="0"/>
                        <a:t>300</a:t>
                      </a:r>
                      <a:r>
                        <a:rPr lang="cs-CZ" sz="1400" dirty="0"/>
                        <a:t> Kč/kg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62606475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/>
                        <a:t>Síh </a:t>
                      </a:r>
                      <a:r>
                        <a:rPr lang="cs-CZ" sz="1400" b="1" dirty="0" err="1"/>
                        <a:t>peleď</a:t>
                      </a:r>
                      <a:endParaRPr lang="cs-CZ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65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50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50*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5 Kč/ks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90 Kč/kg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100 / </a:t>
                      </a:r>
                      <a:r>
                        <a:rPr lang="cs-CZ" sz="1400" b="1" dirty="0"/>
                        <a:t>250</a:t>
                      </a:r>
                      <a:r>
                        <a:rPr lang="cs-CZ" sz="1400" dirty="0"/>
                        <a:t> Kč/kg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2482930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468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6953</TotalTime>
  <Words>3563</Words>
  <Application>Microsoft Office PowerPoint</Application>
  <PresentationFormat>Širokoúhlá obrazovka</PresentationFormat>
  <Paragraphs>1549</Paragraphs>
  <Slides>27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3" baseType="lpstr">
      <vt:lpstr>Aptos</vt:lpstr>
      <vt:lpstr>Aptos Display</vt:lpstr>
      <vt:lpstr>Arial</vt:lpstr>
      <vt:lpstr>Calibri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marek baxa</dc:creator>
  <cp:lastModifiedBy>Zasedací místnost</cp:lastModifiedBy>
  <cp:revision>33</cp:revision>
  <cp:lastPrinted>2024-03-19T07:19:45Z</cp:lastPrinted>
  <dcterms:created xsi:type="dcterms:W3CDTF">2024-03-08T08:59:42Z</dcterms:created>
  <dcterms:modified xsi:type="dcterms:W3CDTF">2024-03-21T16:02:52Z</dcterms:modified>
</cp:coreProperties>
</file>