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300" r:id="rId3"/>
    <p:sldId id="301" r:id="rId4"/>
    <p:sldId id="299" r:id="rId5"/>
    <p:sldId id="302" r:id="rId6"/>
    <p:sldId id="309" r:id="rId7"/>
    <p:sldId id="304" r:id="rId8"/>
    <p:sldId id="308" r:id="rId9"/>
    <p:sldId id="303" r:id="rId10"/>
    <p:sldId id="305" r:id="rId11"/>
    <p:sldId id="306" r:id="rId12"/>
    <p:sldId id="307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23" r:id="rId21"/>
    <p:sldId id="322" r:id="rId22"/>
    <p:sldId id="324" r:id="rId23"/>
    <p:sldId id="325" r:id="rId24"/>
    <p:sldId id="326" r:id="rId25"/>
    <p:sldId id="262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60"/>
  </p:normalViewPr>
  <p:slideViewPr>
    <p:cSldViewPr snapToGrid="0">
      <p:cViewPr>
        <p:scale>
          <a:sx n="70" d="100"/>
          <a:sy n="70" d="100"/>
        </p:scale>
        <p:origin x="204" y="7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F985FF-0DFD-34A5-2336-64F423751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E51460A-4E06-238B-4A4B-B9CD0F59BC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116121-B56E-45F8-9E48-52D2EB9FA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4CD9A4A-A2F2-5F4B-0187-CB13467F4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6ED036-CC22-955B-6DE8-9AB7778DC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9353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66C971-876E-D4B2-A496-21A641953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1EDC53E-8013-0C55-4E79-C0E9E8EB45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464B21-685D-72E0-A891-93C119794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5954980-4306-53AB-9093-9BD8D63A2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91634BB-1DE5-7F67-7170-D84861734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5310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77957AA-0E91-F847-842F-13BC9F4D55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1BFA1D4-D245-64D0-C0F0-E46AE7E33F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206F57-3B2A-3CF7-8BEA-F6E65DD44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2AD7E71-12E3-BEAF-D6AC-27E4ADE57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A630EE-2909-7BED-9BC6-18E0F5633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0113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B8D1CF-FED3-B21E-2F4F-FBEECC50C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C51400-DEE6-FB28-A1F6-5C7C74F59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A5D4ED2-FE3E-5697-B316-77585CAA6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AC3320D-950F-57C1-A5DF-F98B647B4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E3911D1-2D87-BC9F-ED6B-4874F91EA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7967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BE930B-0C3F-B43F-18C6-93419D17D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C325018-39D3-265D-E282-8378E4D3D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191987F-E855-86D5-7D51-BB5B2433B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E132D2-382D-AD96-0373-536EE6983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788FB86-F2C0-60F4-003C-30D2AF94F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8038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2DD9DF-03CE-3037-FA92-B194D4AC8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F25360-D227-DB47-ACF9-26841AB2C0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A5DA46E-A70C-ACB7-0376-B51346E386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4C2601C-809C-F7E2-6F4C-ED08A5E18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7AC1EB2-DBCF-676D-39E3-DC08D736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CE8BF89-E233-3BE1-358C-8CEF3805E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2748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00A0C0-70C6-C6B3-05EA-91C92EE5C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69FDFA9-AC66-516D-C8F4-FD3A6F27C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F167A7A-B1DF-CE83-6B88-13BC370F5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974F895-347E-38C1-321B-90DFFCC65C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F29A108-8307-62BD-9D0C-E8B74DFFF2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D9FF0CB-8036-DE78-3199-25CE032E1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FFBA75C-D255-2DC2-2C8C-21343C3AB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F60933B-8EBB-23EA-6984-0D37DF313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2052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BA7D5E-61FC-AB67-586A-2478F4C00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C480F65-8DD8-055E-EDBC-2F0F9735B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45E2F0C-1856-6707-7DF2-779CF03E4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ED10B31-BDD3-3AD9-7EFB-D07A16E2F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3973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721080D-E0A2-EA2B-EF3A-4CF3CBE7E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E9A386C-7CE1-2BE6-2073-8D944D6E3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A7DB3D4-6B0F-7A90-84E0-817AAF157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5735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03B4EF-EC5D-17A8-E581-166AB831E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0EB16D-18B3-6F71-8EEF-0AB0ED4E8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726F335-1D07-43FF-7D72-3F870D618F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75A3A45-3FB8-DA38-5EF5-AD98321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CF95DF4-F5C2-80E9-636E-C61FD96C5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3E292E3-7F85-CB7D-6524-A6983F0BF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5024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5083DD-DF0A-34A8-6ABE-4C5CE1ECC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68B3E85-E49A-1ADD-A283-E2A7E08490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DBF9D0A-FA41-D1B9-8FD7-E95549E18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7A72418-CDAF-5F3A-640C-E5B5580DB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57D8F29-4998-8F65-DD34-F58BC6659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0284F24-2097-6698-33A8-156D23F96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648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1B98679-03E6-5D46-CE13-EB8818E0E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629C30-4EE6-C1E0-C935-65FBAB6BB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C0E6B6C-1012-BEA1-E7FB-C0D526833E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8B23A00-7674-7D90-BA31-87E6BAA251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D7F8BF-FB2F-6E0F-F861-2DDFC027B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3197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6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emf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hyperlink" Target="mailto:lukas.choleva@osu.cz" TargetMode="External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67F94-D1B3-49A8-E807-2F6E6B24B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0B5A16B-C7F7-7DBA-29BD-81CAAB21B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95"/>
            <a:ext cx="12192000" cy="217481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76146D04-B94D-2319-6BF2-2745EC5C9FF4}"/>
              </a:ext>
            </a:extLst>
          </p:cNvPr>
          <p:cNvSpPr/>
          <p:nvPr/>
        </p:nvSpPr>
        <p:spPr>
          <a:xfrm>
            <a:off x="53477" y="6454998"/>
            <a:ext cx="1206022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algn="just"/>
            <a:r>
              <a:rPr lang="cs-CZ" sz="1000" b="1" i="1" dirty="0"/>
              <a:t>Norské fondy přispívají ke snižování hospodářských a sociálních rozdílů v Evropském hospodářském prostoru ǀ Norské fondy posilují bilaterální vztahy mezi Norskem a Českou republikou.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A1076CB-A63D-D082-7EB2-60268F262817}"/>
              </a:ext>
            </a:extLst>
          </p:cNvPr>
          <p:cNvSpPr txBox="1"/>
          <p:nvPr/>
        </p:nvSpPr>
        <p:spPr>
          <a:xfrm>
            <a:off x="176166" y="3065960"/>
            <a:ext cx="11836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00B050"/>
                </a:solidFill>
              </a:rPr>
              <a:t>Populační genetika karase obecného v </a:t>
            </a:r>
            <a:r>
              <a:rPr lang="cs-CZ" sz="3600" b="1" dirty="0" smtClean="0">
                <a:solidFill>
                  <a:srgbClr val="00B050"/>
                </a:solidFill>
              </a:rPr>
              <a:t>ČR</a:t>
            </a:r>
            <a:endParaRPr lang="cs-CZ" sz="3600" b="1" dirty="0">
              <a:solidFill>
                <a:srgbClr val="00B05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6C037F6-25E7-73EF-D562-7873808779F7}"/>
              </a:ext>
            </a:extLst>
          </p:cNvPr>
          <p:cNvSpPr txBox="1"/>
          <p:nvPr/>
        </p:nvSpPr>
        <p:spPr>
          <a:xfrm>
            <a:off x="176166" y="4898979"/>
            <a:ext cx="11836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Lukáš Choleva</a:t>
            </a:r>
            <a:r>
              <a:rPr lang="cs-CZ" dirty="0" smtClean="0"/>
              <a:t>, Katedra biologie a ekologie </a:t>
            </a:r>
            <a:r>
              <a:rPr lang="cs-CZ" dirty="0" err="1" smtClean="0"/>
              <a:t>PřF</a:t>
            </a:r>
            <a:r>
              <a:rPr lang="cs-CZ" dirty="0" smtClean="0"/>
              <a:t> OU; Laboratoř genetiky ryb, ÚŽFG AV ČR, </a:t>
            </a:r>
            <a:r>
              <a:rPr lang="cs-CZ" dirty="0" err="1" smtClean="0"/>
              <a:t>v.v.i</a:t>
            </a:r>
            <a:r>
              <a:rPr lang="cs-CZ" dirty="0" smtClean="0"/>
              <a:t>., Liběchov</a:t>
            </a:r>
          </a:p>
          <a:p>
            <a:pPr algn="ctr"/>
            <a:r>
              <a:rPr lang="cs-CZ" dirty="0"/>
              <a:t>a</a:t>
            </a:r>
            <a:r>
              <a:rPr lang="cs-CZ" dirty="0" smtClean="0"/>
              <a:t> dále </a:t>
            </a:r>
            <a:r>
              <a:rPr lang="cs-CZ" b="1" dirty="0" smtClean="0"/>
              <a:t>Benedikt Janda</a:t>
            </a:r>
            <a:r>
              <a:rPr lang="cs-CZ" dirty="0" smtClean="0"/>
              <a:t>, </a:t>
            </a:r>
            <a:r>
              <a:rPr lang="cs-CZ" b="1" dirty="0" smtClean="0"/>
              <a:t>Jan Matějů, </a:t>
            </a:r>
            <a:r>
              <a:rPr lang="cs-CZ" b="1" dirty="0"/>
              <a:t>Marek </a:t>
            </a:r>
            <a:r>
              <a:rPr lang="cs-CZ" b="1" dirty="0" smtClean="0"/>
              <a:t>Šmejkal, Lukáš Kalous</a:t>
            </a:r>
            <a:r>
              <a:rPr lang="cs-CZ" dirty="0" smtClean="0"/>
              <a:t>, </a:t>
            </a:r>
            <a:r>
              <a:rPr lang="cs-CZ" b="1" dirty="0" smtClean="0"/>
              <a:t>Milan Muška </a:t>
            </a:r>
            <a:r>
              <a:rPr lang="cs-CZ" dirty="0" smtClean="0"/>
              <a:t>a další  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4B9D45C-F391-9839-F087-6EE9A62170BF}"/>
              </a:ext>
            </a:extLst>
          </p:cNvPr>
          <p:cNvSpPr txBox="1"/>
          <p:nvPr/>
        </p:nvSpPr>
        <p:spPr>
          <a:xfrm>
            <a:off x="176166" y="5968220"/>
            <a:ext cx="1183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Konference</a:t>
            </a:r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 RAGO – Sympozium KARAS – Vodňany 22. 3. 2024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326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22" y="95706"/>
            <a:ext cx="1080120" cy="115212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0847142" y="769861"/>
            <a:ext cx="13038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smtClean="0"/>
              <a:t>ÚŽFG AV ČR, </a:t>
            </a:r>
            <a:r>
              <a:rPr lang="cs-CZ" sz="1100" dirty="0" err="1" smtClean="0"/>
              <a:t>v.v.i</a:t>
            </a:r>
            <a:r>
              <a:rPr lang="cs-CZ" sz="1100" dirty="0" smtClean="0"/>
              <a:t>., Liběchov</a:t>
            </a:r>
            <a:endParaRPr lang="cs-CZ" sz="1100" dirty="0"/>
          </a:p>
        </p:txBody>
      </p:sp>
      <p:pic>
        <p:nvPicPr>
          <p:cNvPr id="7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268" y="173985"/>
            <a:ext cx="653663" cy="626903"/>
          </a:xfrm>
          <a:prstGeom prst="rect">
            <a:avLst/>
          </a:prstGeom>
          <a:noFill/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960CC866-11A5-528F-64EA-D91E4A18154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smtClean="0"/>
              <a:t>Záhadní a záhadnější karasi našich vod</a:t>
            </a:r>
            <a:endParaRPr lang="cs-CZ" sz="3200" dirty="0"/>
          </a:p>
        </p:txBody>
      </p:sp>
      <p:sp>
        <p:nvSpPr>
          <p:cNvPr id="2" name="Obdélník 1"/>
          <p:cNvSpPr/>
          <p:nvPr/>
        </p:nvSpPr>
        <p:spPr>
          <a:xfrm>
            <a:off x="1433882" y="2551837"/>
            <a:ext cx="100967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cs-CZ" b="1" dirty="0" smtClean="0"/>
              <a:t>I. Výsledky lokalita povodí Opavy (povodí Odry):</a:t>
            </a:r>
          </a:p>
          <a:p>
            <a:pPr>
              <a:lnSpc>
                <a:spcPct val="200000"/>
              </a:lnSpc>
            </a:pPr>
            <a:r>
              <a:rPr lang="cs-CZ" b="1" dirty="0"/>
              <a:t>k</a:t>
            </a:r>
            <a:r>
              <a:rPr lang="cs-CZ" b="1" dirty="0" smtClean="0"/>
              <a:t>aras obecný</a:t>
            </a:r>
          </a:p>
        </p:txBody>
      </p:sp>
      <p:pic>
        <p:nvPicPr>
          <p:cNvPr id="9" name="Zástupný symbol pro obsah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39" y="3403815"/>
            <a:ext cx="4671457" cy="295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4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22" y="95706"/>
            <a:ext cx="1080120" cy="115212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0847142" y="769861"/>
            <a:ext cx="13038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smtClean="0"/>
              <a:t>ÚŽFG AV ČR, </a:t>
            </a:r>
            <a:r>
              <a:rPr lang="cs-CZ" sz="1100" dirty="0" err="1" smtClean="0"/>
              <a:t>v.v.i</a:t>
            </a:r>
            <a:r>
              <a:rPr lang="cs-CZ" sz="1100" dirty="0" smtClean="0"/>
              <a:t>., Liběchov</a:t>
            </a:r>
            <a:endParaRPr lang="cs-CZ" sz="1100" dirty="0"/>
          </a:p>
        </p:txBody>
      </p:sp>
      <p:pic>
        <p:nvPicPr>
          <p:cNvPr id="7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268" y="173985"/>
            <a:ext cx="653663" cy="626903"/>
          </a:xfrm>
          <a:prstGeom prst="rect">
            <a:avLst/>
          </a:prstGeom>
          <a:noFill/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960CC866-11A5-528F-64EA-D91E4A18154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smtClean="0"/>
              <a:t>Záhadní a záhadnější karasi našich vod</a:t>
            </a:r>
            <a:endParaRPr lang="cs-CZ" sz="3200" dirty="0"/>
          </a:p>
        </p:txBody>
      </p:sp>
      <p:sp>
        <p:nvSpPr>
          <p:cNvPr id="2" name="Obdélník 1"/>
          <p:cNvSpPr/>
          <p:nvPr/>
        </p:nvSpPr>
        <p:spPr>
          <a:xfrm>
            <a:off x="1433882" y="2551837"/>
            <a:ext cx="100967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cs-CZ" b="1" dirty="0" smtClean="0"/>
              <a:t>II. Výsledky lokalita </a:t>
            </a:r>
            <a:r>
              <a:rPr lang="cs-CZ" b="1" dirty="0" err="1" smtClean="0"/>
              <a:t>Jakubov</a:t>
            </a:r>
            <a:r>
              <a:rPr lang="cs-CZ" b="1" dirty="0" smtClean="0"/>
              <a:t> (povodí Labe):</a:t>
            </a:r>
          </a:p>
          <a:p>
            <a:pPr>
              <a:lnSpc>
                <a:spcPct val="200000"/>
              </a:lnSpc>
            </a:pPr>
            <a:r>
              <a:rPr lang="cs-CZ" b="1" dirty="0"/>
              <a:t>k</a:t>
            </a:r>
            <a:r>
              <a:rPr lang="cs-CZ" b="1" dirty="0" smtClean="0"/>
              <a:t>aras obecný</a:t>
            </a:r>
          </a:p>
        </p:txBody>
      </p:sp>
      <p:pic>
        <p:nvPicPr>
          <p:cNvPr id="10" name="Zástupný symbol pro obsah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393" y="3402086"/>
            <a:ext cx="4019792" cy="301484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614" y="3402086"/>
            <a:ext cx="2750186" cy="206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6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22" y="95706"/>
            <a:ext cx="1080120" cy="115212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0847142" y="769861"/>
            <a:ext cx="13038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smtClean="0"/>
              <a:t>ÚŽFG AV ČR, </a:t>
            </a:r>
            <a:r>
              <a:rPr lang="cs-CZ" sz="1100" dirty="0" err="1" smtClean="0"/>
              <a:t>v.v.i</a:t>
            </a:r>
            <a:r>
              <a:rPr lang="cs-CZ" sz="1100" dirty="0" smtClean="0"/>
              <a:t>., Liběchov</a:t>
            </a:r>
            <a:endParaRPr lang="cs-CZ" sz="1100" dirty="0"/>
          </a:p>
        </p:txBody>
      </p:sp>
      <p:pic>
        <p:nvPicPr>
          <p:cNvPr id="7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268" y="173985"/>
            <a:ext cx="653663" cy="626903"/>
          </a:xfrm>
          <a:prstGeom prst="rect">
            <a:avLst/>
          </a:prstGeom>
          <a:noFill/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960CC866-11A5-528F-64EA-D91E4A18154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smtClean="0"/>
              <a:t>Záhadní a záhadnější karasi našich vod</a:t>
            </a:r>
            <a:endParaRPr lang="cs-CZ" sz="3200" dirty="0"/>
          </a:p>
        </p:txBody>
      </p:sp>
      <p:sp>
        <p:nvSpPr>
          <p:cNvPr id="2" name="Obdélník 1"/>
          <p:cNvSpPr/>
          <p:nvPr/>
        </p:nvSpPr>
        <p:spPr>
          <a:xfrm>
            <a:off x="1433882" y="2551837"/>
            <a:ext cx="100967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cs-CZ" b="1" dirty="0" smtClean="0"/>
              <a:t>III. Výsledky lokalita Lomnice (povodí Labe):</a:t>
            </a:r>
          </a:p>
          <a:p>
            <a:pPr>
              <a:lnSpc>
                <a:spcPct val="200000"/>
              </a:lnSpc>
            </a:pPr>
            <a:r>
              <a:rPr lang="cs-CZ" b="1" dirty="0"/>
              <a:t>k</a:t>
            </a:r>
            <a:r>
              <a:rPr lang="cs-CZ" b="1" dirty="0" smtClean="0"/>
              <a:t>aras obecný</a:t>
            </a:r>
          </a:p>
        </p:txBody>
      </p:sp>
      <p:pic>
        <p:nvPicPr>
          <p:cNvPr id="13" name="Zástupný symbol pro obsah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426" y="3330232"/>
            <a:ext cx="4079021" cy="305926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859" y="4423843"/>
            <a:ext cx="1496941" cy="1995921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859" y="2095424"/>
            <a:ext cx="1496941" cy="199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9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22" y="95706"/>
            <a:ext cx="1080120" cy="115212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0847142" y="769861"/>
            <a:ext cx="13038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smtClean="0"/>
              <a:t>ÚŽFG AV ČR, </a:t>
            </a:r>
            <a:r>
              <a:rPr lang="cs-CZ" sz="1100" dirty="0" err="1" smtClean="0"/>
              <a:t>v.v.i</a:t>
            </a:r>
            <a:r>
              <a:rPr lang="cs-CZ" sz="1100" dirty="0" smtClean="0"/>
              <a:t>., Liběchov</a:t>
            </a:r>
            <a:endParaRPr lang="cs-CZ" sz="1100" dirty="0"/>
          </a:p>
        </p:txBody>
      </p:sp>
      <p:pic>
        <p:nvPicPr>
          <p:cNvPr id="7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268" y="173985"/>
            <a:ext cx="653663" cy="626903"/>
          </a:xfrm>
          <a:prstGeom prst="rect">
            <a:avLst/>
          </a:prstGeom>
          <a:noFill/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960CC866-11A5-528F-64EA-D91E4A18154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smtClean="0"/>
              <a:t>Záhadní a záhadnější karasi našich vod</a:t>
            </a:r>
            <a:endParaRPr lang="cs-CZ" sz="3200" dirty="0"/>
          </a:p>
        </p:txBody>
      </p:sp>
      <p:sp>
        <p:nvSpPr>
          <p:cNvPr id="2" name="Obdélník 1"/>
          <p:cNvSpPr/>
          <p:nvPr/>
        </p:nvSpPr>
        <p:spPr>
          <a:xfrm>
            <a:off x="1433882" y="2551837"/>
            <a:ext cx="100967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cs-CZ" b="1" dirty="0" smtClean="0"/>
              <a:t>IV. Výsledky lokalita </a:t>
            </a:r>
            <a:r>
              <a:rPr lang="cs-CZ" b="1" dirty="0" err="1" smtClean="0"/>
              <a:t>Vlkáň</a:t>
            </a:r>
            <a:r>
              <a:rPr lang="cs-CZ" b="1" dirty="0" smtClean="0"/>
              <a:t> (povodí Labe):</a:t>
            </a:r>
          </a:p>
          <a:p>
            <a:pPr>
              <a:lnSpc>
                <a:spcPct val="200000"/>
              </a:lnSpc>
            </a:pPr>
            <a:r>
              <a:rPr lang="cs-CZ" b="1" dirty="0"/>
              <a:t>k</a:t>
            </a:r>
            <a:r>
              <a:rPr lang="cs-CZ" b="1" dirty="0" smtClean="0"/>
              <a:t>aras obecný</a:t>
            </a:r>
          </a:p>
        </p:txBody>
      </p:sp>
      <p:pic>
        <p:nvPicPr>
          <p:cNvPr id="11" name="Zástupný symbol pro obsah 7">
            <a:extLst>
              <a:ext uri="{FF2B5EF4-FFF2-40B4-BE49-F238E27FC236}">
                <a16:creationId xmlns:a16="http://schemas.microsoft.com/office/drawing/2014/main" id="{DA416A0A-3FF6-6AB6-1B53-367ED12FA7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2233" y="3152001"/>
            <a:ext cx="4868075" cy="311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8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22" y="95706"/>
            <a:ext cx="1080120" cy="115212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0847142" y="769861"/>
            <a:ext cx="13038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smtClean="0"/>
              <a:t>ÚŽFG AV ČR, </a:t>
            </a:r>
            <a:r>
              <a:rPr lang="cs-CZ" sz="1100" dirty="0" err="1" smtClean="0"/>
              <a:t>v.v.i</a:t>
            </a:r>
            <a:r>
              <a:rPr lang="cs-CZ" sz="1100" dirty="0" smtClean="0"/>
              <a:t>., Liběchov</a:t>
            </a:r>
            <a:endParaRPr lang="cs-CZ" sz="1100" dirty="0"/>
          </a:p>
        </p:txBody>
      </p:sp>
      <p:pic>
        <p:nvPicPr>
          <p:cNvPr id="7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268" y="173985"/>
            <a:ext cx="653663" cy="626903"/>
          </a:xfrm>
          <a:prstGeom prst="rect">
            <a:avLst/>
          </a:prstGeom>
          <a:noFill/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960CC866-11A5-528F-64EA-D91E4A18154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smtClean="0"/>
              <a:t>Záhadní a záhadnější karasi našich vod</a:t>
            </a:r>
            <a:endParaRPr lang="cs-CZ" sz="3200" dirty="0"/>
          </a:p>
        </p:txBody>
      </p:sp>
      <p:sp>
        <p:nvSpPr>
          <p:cNvPr id="2" name="Obdélník 1"/>
          <p:cNvSpPr/>
          <p:nvPr/>
        </p:nvSpPr>
        <p:spPr>
          <a:xfrm>
            <a:off x="1433882" y="2551837"/>
            <a:ext cx="100967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cs-CZ" b="1" dirty="0" smtClean="0"/>
              <a:t>V. Výsledky lokalita </a:t>
            </a:r>
            <a:r>
              <a:rPr lang="cs-CZ" b="1" dirty="0" err="1" smtClean="0"/>
              <a:t>Mostov</a:t>
            </a:r>
            <a:r>
              <a:rPr lang="cs-CZ" b="1" dirty="0" smtClean="0"/>
              <a:t> (povodí Labe):</a:t>
            </a:r>
          </a:p>
          <a:p>
            <a:pPr>
              <a:lnSpc>
                <a:spcPct val="200000"/>
              </a:lnSpc>
            </a:pPr>
            <a:r>
              <a:rPr lang="cs-CZ" b="1" dirty="0"/>
              <a:t>k</a:t>
            </a:r>
            <a:r>
              <a:rPr lang="cs-CZ" b="1" dirty="0" smtClean="0"/>
              <a:t>aras obecný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8191F71-59B5-F811-B62C-BC6B72CF66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7250" y="3300983"/>
            <a:ext cx="3357170" cy="319189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CDA3D4F-578E-AA95-BFA9-AAF140D422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8513" y="3300983"/>
            <a:ext cx="1776461" cy="319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53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22" y="95706"/>
            <a:ext cx="1080120" cy="115212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0847142" y="769861"/>
            <a:ext cx="13038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smtClean="0"/>
              <a:t>ÚŽFG AV ČR, </a:t>
            </a:r>
            <a:r>
              <a:rPr lang="cs-CZ" sz="1100" dirty="0" err="1" smtClean="0"/>
              <a:t>v.v.i</a:t>
            </a:r>
            <a:r>
              <a:rPr lang="cs-CZ" sz="1100" dirty="0" smtClean="0"/>
              <a:t>., Liběchov</a:t>
            </a:r>
            <a:endParaRPr lang="cs-CZ" sz="1100" dirty="0"/>
          </a:p>
        </p:txBody>
      </p:sp>
      <p:pic>
        <p:nvPicPr>
          <p:cNvPr id="7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268" y="173985"/>
            <a:ext cx="653663" cy="626903"/>
          </a:xfrm>
          <a:prstGeom prst="rect">
            <a:avLst/>
          </a:prstGeom>
          <a:noFill/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960CC866-11A5-528F-64EA-D91E4A18154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smtClean="0"/>
              <a:t>Záhadní a záhadnější karasi našich vod</a:t>
            </a:r>
            <a:endParaRPr lang="cs-CZ" sz="3200" dirty="0"/>
          </a:p>
        </p:txBody>
      </p:sp>
      <p:sp>
        <p:nvSpPr>
          <p:cNvPr id="2" name="Obdélník 1"/>
          <p:cNvSpPr/>
          <p:nvPr/>
        </p:nvSpPr>
        <p:spPr>
          <a:xfrm>
            <a:off x="1433882" y="2551837"/>
            <a:ext cx="100967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cs-CZ" b="1" dirty="0" smtClean="0"/>
              <a:t>VI. Výsledky lokalita Horní Bochovský rybník (povodí Labe):</a:t>
            </a:r>
          </a:p>
          <a:p>
            <a:pPr>
              <a:lnSpc>
                <a:spcPct val="200000"/>
              </a:lnSpc>
            </a:pPr>
            <a:r>
              <a:rPr lang="cs-CZ" b="1" dirty="0"/>
              <a:t>k</a:t>
            </a:r>
            <a:r>
              <a:rPr lang="cs-CZ" b="1" dirty="0" smtClean="0"/>
              <a:t>aras obecný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44E6BCB-9F39-7A8B-5C26-8151CF740D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0041" y="3374135"/>
            <a:ext cx="2710250" cy="311873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5DEC8B5-E836-9851-411E-EB6AE4AEA6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8"/>
          <a:stretch/>
        </p:blipFill>
        <p:spPr>
          <a:xfrm>
            <a:off x="9234125" y="2283490"/>
            <a:ext cx="2340624" cy="176083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76F46938-AB39-22B9-DE22-8C7FC9CBDB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4030" y="4737334"/>
            <a:ext cx="2340719" cy="175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22" y="95706"/>
            <a:ext cx="1080120" cy="115212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0847142" y="769861"/>
            <a:ext cx="13038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smtClean="0"/>
              <a:t>ÚŽFG AV ČR, </a:t>
            </a:r>
            <a:r>
              <a:rPr lang="cs-CZ" sz="1100" dirty="0" err="1" smtClean="0"/>
              <a:t>v.v.i</a:t>
            </a:r>
            <a:r>
              <a:rPr lang="cs-CZ" sz="1100" dirty="0" smtClean="0"/>
              <a:t>., Liběchov</a:t>
            </a:r>
            <a:endParaRPr lang="cs-CZ" sz="1100" dirty="0"/>
          </a:p>
        </p:txBody>
      </p:sp>
      <p:pic>
        <p:nvPicPr>
          <p:cNvPr id="7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268" y="173985"/>
            <a:ext cx="653663" cy="626903"/>
          </a:xfrm>
          <a:prstGeom prst="rect">
            <a:avLst/>
          </a:prstGeom>
          <a:noFill/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960CC866-11A5-528F-64EA-D91E4A18154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smtClean="0"/>
              <a:t>Záhadní a záhadnější karasi našich vod</a:t>
            </a:r>
            <a:endParaRPr lang="cs-CZ" sz="3200" dirty="0"/>
          </a:p>
        </p:txBody>
      </p:sp>
      <p:sp>
        <p:nvSpPr>
          <p:cNvPr id="2" name="Obdélník 1"/>
          <p:cNvSpPr/>
          <p:nvPr/>
        </p:nvSpPr>
        <p:spPr>
          <a:xfrm>
            <a:off x="1433882" y="2551837"/>
            <a:ext cx="100967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cs-CZ" b="1" dirty="0" smtClean="0"/>
              <a:t>… další </a:t>
            </a:r>
            <a:r>
              <a:rPr lang="cs-CZ" b="1" dirty="0"/>
              <a:t>v</a:t>
            </a:r>
            <a:r>
              <a:rPr lang="cs-CZ" b="1" dirty="0" smtClean="0"/>
              <a:t>ýsledky lokalit SOOS Punčocha, Prameniště Teplé povodí Labe západních Čech</a:t>
            </a:r>
            <a:endParaRPr lang="cs-CZ" b="1" dirty="0"/>
          </a:p>
          <a:p>
            <a:pPr>
              <a:lnSpc>
                <a:spcPct val="200000"/>
              </a:lnSpc>
            </a:pPr>
            <a:r>
              <a:rPr lang="cs-CZ" b="1" dirty="0" smtClean="0"/>
              <a:t>karas obecný</a:t>
            </a:r>
          </a:p>
        </p:txBody>
      </p:sp>
    </p:spTree>
    <p:extLst>
      <p:ext uri="{BB962C8B-B14F-4D97-AF65-F5344CB8AC3E}">
        <p14:creationId xmlns:p14="http://schemas.microsoft.com/office/powerpoint/2010/main" val="15079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22" y="95706"/>
            <a:ext cx="1080120" cy="115212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0847142" y="769861"/>
            <a:ext cx="13038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smtClean="0"/>
              <a:t>ÚŽFG AV ČR, </a:t>
            </a:r>
            <a:r>
              <a:rPr lang="cs-CZ" sz="1100" dirty="0" err="1" smtClean="0"/>
              <a:t>v.v.i</a:t>
            </a:r>
            <a:r>
              <a:rPr lang="cs-CZ" sz="1100" dirty="0" smtClean="0"/>
              <a:t>., Liběchov</a:t>
            </a:r>
            <a:endParaRPr lang="cs-CZ" sz="1100" dirty="0"/>
          </a:p>
        </p:txBody>
      </p:sp>
      <p:pic>
        <p:nvPicPr>
          <p:cNvPr id="7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268" y="173985"/>
            <a:ext cx="653663" cy="626903"/>
          </a:xfrm>
          <a:prstGeom prst="rect">
            <a:avLst/>
          </a:prstGeom>
          <a:noFill/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960CC866-11A5-528F-64EA-D91E4A18154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smtClean="0"/>
              <a:t>Záhadní a záhadnější karasi našich vod</a:t>
            </a:r>
            <a:endParaRPr lang="cs-CZ" sz="3200" dirty="0"/>
          </a:p>
        </p:txBody>
      </p:sp>
      <p:sp>
        <p:nvSpPr>
          <p:cNvPr id="2" name="Obdélník 1"/>
          <p:cNvSpPr/>
          <p:nvPr/>
        </p:nvSpPr>
        <p:spPr>
          <a:xfrm>
            <a:off x="1433882" y="2551837"/>
            <a:ext cx="100967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cs-CZ" b="1" dirty="0"/>
              <a:t>V</a:t>
            </a:r>
            <a:r>
              <a:rPr lang="cs-CZ" b="1" dirty="0" smtClean="0"/>
              <a:t>ýsledky povodí Labe lokalit středních a jižních Čech:</a:t>
            </a:r>
            <a:endParaRPr lang="cs-CZ" b="1" dirty="0"/>
          </a:p>
          <a:p>
            <a:pPr>
              <a:lnSpc>
                <a:spcPct val="200000"/>
              </a:lnSpc>
            </a:pPr>
            <a:r>
              <a:rPr lang="cs-CZ" b="1" dirty="0" smtClean="0"/>
              <a:t>karas obecný </a:t>
            </a:r>
            <a:r>
              <a:rPr lang="cs-CZ" b="1" dirty="0" smtClean="0">
                <a:solidFill>
                  <a:schemeClr val="accent2">
                    <a:lumMod val="75000"/>
                  </a:schemeClr>
                </a:solidFill>
              </a:rPr>
              <a:t>– populační vzor se komplikuje</a:t>
            </a:r>
          </a:p>
        </p:txBody>
      </p:sp>
    </p:spTree>
    <p:extLst>
      <p:ext uri="{BB962C8B-B14F-4D97-AF65-F5344CB8AC3E}">
        <p14:creationId xmlns:p14="http://schemas.microsoft.com/office/powerpoint/2010/main" val="47995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22" y="95706"/>
            <a:ext cx="1080120" cy="115212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0847142" y="769861"/>
            <a:ext cx="13038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smtClean="0"/>
              <a:t>ÚŽFG AV ČR, </a:t>
            </a:r>
            <a:r>
              <a:rPr lang="cs-CZ" sz="1100" dirty="0" err="1" smtClean="0"/>
              <a:t>v.v.i</a:t>
            </a:r>
            <a:r>
              <a:rPr lang="cs-CZ" sz="1100" dirty="0" smtClean="0"/>
              <a:t>., Liběchov</a:t>
            </a:r>
            <a:endParaRPr lang="cs-CZ" sz="1100" dirty="0"/>
          </a:p>
        </p:txBody>
      </p:sp>
      <p:pic>
        <p:nvPicPr>
          <p:cNvPr id="7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268" y="173985"/>
            <a:ext cx="653663" cy="626903"/>
          </a:xfrm>
          <a:prstGeom prst="rect">
            <a:avLst/>
          </a:prstGeom>
          <a:noFill/>
        </p:spPr>
      </p:pic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901989"/>
              </p:ext>
            </p:extLst>
          </p:nvPr>
        </p:nvGraphicFramePr>
        <p:xfrm>
          <a:off x="3344282" y="283828"/>
          <a:ext cx="5073949" cy="63233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8817">
                  <a:extLst>
                    <a:ext uri="{9D8B030D-6E8A-4147-A177-3AD203B41FA5}">
                      <a16:colId xmlns:a16="http://schemas.microsoft.com/office/drawing/2014/main" val="2209580134"/>
                    </a:ext>
                  </a:extLst>
                </a:gridCol>
                <a:gridCol w="790836">
                  <a:extLst>
                    <a:ext uri="{9D8B030D-6E8A-4147-A177-3AD203B41FA5}">
                      <a16:colId xmlns:a16="http://schemas.microsoft.com/office/drawing/2014/main" val="3801582853"/>
                    </a:ext>
                  </a:extLst>
                </a:gridCol>
                <a:gridCol w="423662">
                  <a:extLst>
                    <a:ext uri="{9D8B030D-6E8A-4147-A177-3AD203B41FA5}">
                      <a16:colId xmlns:a16="http://schemas.microsoft.com/office/drawing/2014/main" val="1572833217"/>
                    </a:ext>
                  </a:extLst>
                </a:gridCol>
                <a:gridCol w="338930">
                  <a:extLst>
                    <a:ext uri="{9D8B030D-6E8A-4147-A177-3AD203B41FA5}">
                      <a16:colId xmlns:a16="http://schemas.microsoft.com/office/drawing/2014/main" val="863574481"/>
                    </a:ext>
                  </a:extLst>
                </a:gridCol>
                <a:gridCol w="443216">
                  <a:extLst>
                    <a:ext uri="{9D8B030D-6E8A-4147-A177-3AD203B41FA5}">
                      <a16:colId xmlns:a16="http://schemas.microsoft.com/office/drawing/2014/main" val="3237933353"/>
                    </a:ext>
                  </a:extLst>
                </a:gridCol>
                <a:gridCol w="534466">
                  <a:extLst>
                    <a:ext uri="{9D8B030D-6E8A-4147-A177-3AD203B41FA5}">
                      <a16:colId xmlns:a16="http://schemas.microsoft.com/office/drawing/2014/main" val="733241402"/>
                    </a:ext>
                  </a:extLst>
                </a:gridCol>
                <a:gridCol w="540984">
                  <a:extLst>
                    <a:ext uri="{9D8B030D-6E8A-4147-A177-3AD203B41FA5}">
                      <a16:colId xmlns:a16="http://schemas.microsoft.com/office/drawing/2014/main" val="1935458765"/>
                    </a:ext>
                  </a:extLst>
                </a:gridCol>
                <a:gridCol w="397590">
                  <a:extLst>
                    <a:ext uri="{9D8B030D-6E8A-4147-A177-3AD203B41FA5}">
                      <a16:colId xmlns:a16="http://schemas.microsoft.com/office/drawing/2014/main" val="909809568"/>
                    </a:ext>
                  </a:extLst>
                </a:gridCol>
                <a:gridCol w="547501">
                  <a:extLst>
                    <a:ext uri="{9D8B030D-6E8A-4147-A177-3AD203B41FA5}">
                      <a16:colId xmlns:a16="http://schemas.microsoft.com/office/drawing/2014/main" val="730981397"/>
                    </a:ext>
                  </a:extLst>
                </a:gridCol>
                <a:gridCol w="527947">
                  <a:extLst>
                    <a:ext uri="{9D8B030D-6E8A-4147-A177-3AD203B41FA5}">
                      <a16:colId xmlns:a16="http://schemas.microsoft.com/office/drawing/2014/main" val="4059929912"/>
                    </a:ext>
                  </a:extLst>
                </a:gridCol>
              </a:tblGrid>
              <a:tr h="622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POPULACE ČÍSLO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>
                          <a:effectLst/>
                        </a:rPr>
                        <a:t>LOKALITA</a:t>
                      </a:r>
                      <a:endParaRPr lang="cs-CZ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POČET VZ.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DNA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GENET. MARKER S7RPE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K.O. DUNAJ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>
                          <a:effectLst/>
                        </a:rPr>
                        <a:t>K.O. LABE</a:t>
                      </a:r>
                      <a:endParaRPr lang="cs-CZ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K.O. DUNAJ/LABE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INVAZIVNÍ KARAS SP.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HYBRID K.O./ INVAZIVNÍ KARAS SP.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extLst>
                  <a:ext uri="{0D108BD9-81ED-4DB2-BD59-A6C34878D82A}">
                    <a16:rowId xmlns:a16="http://schemas.microsoft.com/office/drawing/2014/main" val="1671107523"/>
                  </a:ext>
                </a:extLst>
              </a:tr>
              <a:tr h="980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PP Kramářka I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20/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ANO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7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5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extLst>
                  <a:ext uri="{0D108BD9-81ED-4DB2-BD59-A6C34878D82A}">
                    <a16:rowId xmlns:a16="http://schemas.microsoft.com/office/drawing/2014/main" val="1666410168"/>
                  </a:ext>
                </a:extLst>
              </a:tr>
              <a:tr h="202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3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Nežárka_tůň I „kulatá“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13/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ANO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10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(1)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3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extLst>
                  <a:ext uri="{0D108BD9-81ED-4DB2-BD59-A6C34878D82A}">
                    <a16:rowId xmlns:a16="http://schemas.microsoft.com/office/drawing/2014/main" val="3732176997"/>
                  </a:ext>
                </a:extLst>
              </a:tr>
              <a:tr h="3077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5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NPR Velký a Malý Tisý_Šatlavy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27(+2)/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ANO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7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3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endParaRPr lang="cs-CZ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extLst>
                  <a:ext uri="{0D108BD9-81ED-4DB2-BD59-A6C34878D82A}">
                    <a16:rowId xmlns:a16="http://schemas.microsoft.com/office/drawing/2014/main" val="195695139"/>
                  </a:ext>
                </a:extLst>
              </a:tr>
              <a:tr h="3077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6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NPR Velký a Malý Tisý_Kriminá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19/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ANO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8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6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endParaRPr lang="cs-CZ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endParaRPr lang="cs-CZ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extLst>
                  <a:ext uri="{0D108BD9-81ED-4DB2-BD59-A6C34878D82A}">
                    <a16:rowId xmlns:a16="http://schemas.microsoft.com/office/drawing/2014/main" val="3685628763"/>
                  </a:ext>
                </a:extLst>
              </a:tr>
              <a:tr h="3077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10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PR Horní Lužnice_ tůň U Třešně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8/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ANO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8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7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extLst>
                  <a:ext uri="{0D108BD9-81ED-4DB2-BD59-A6C34878D82A}">
                    <a16:rowId xmlns:a16="http://schemas.microsoft.com/office/drawing/2014/main" val="1688372190"/>
                  </a:ext>
                </a:extLst>
              </a:tr>
              <a:tr h="5173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11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PR Horní Lužnice – Dvory n. L._ tůň pod mostem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15/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ANO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8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>
                          <a:effectLst/>
                        </a:rPr>
                        <a:t>3</a:t>
                      </a:r>
                      <a:endParaRPr lang="cs-CZ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extLst>
                  <a:ext uri="{0D108BD9-81ED-4DB2-BD59-A6C34878D82A}">
                    <a16:rowId xmlns:a16="http://schemas.microsoft.com/office/drawing/2014/main" val="457070470"/>
                  </a:ext>
                </a:extLst>
              </a:tr>
              <a:tr h="3077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14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NPR Stará a Nová řeka tůň u Majdaleny_II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31/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ANO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6 (+2)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3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extLst>
                  <a:ext uri="{0D108BD9-81ED-4DB2-BD59-A6C34878D82A}">
                    <a16:rowId xmlns:a16="http://schemas.microsoft.com/office/drawing/2014/main" val="124265403"/>
                  </a:ext>
                </a:extLst>
              </a:tr>
              <a:tr h="4125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16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PR Horní Lužnice – Nová Ves_Calofrig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20/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ANO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8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extLst>
                  <a:ext uri="{0D108BD9-81ED-4DB2-BD59-A6C34878D82A}">
                    <a16:rowId xmlns:a16="http://schemas.microsoft.com/office/drawing/2014/main" val="349666639"/>
                  </a:ext>
                </a:extLst>
              </a:tr>
              <a:tr h="3077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17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PR Horní Lužnice – Nová Ves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21(</a:t>
                      </a:r>
                      <a:r>
                        <a:rPr lang="en-US" sz="800">
                          <a:effectLst/>
                        </a:rPr>
                        <a:t>+</a:t>
                      </a:r>
                      <a:r>
                        <a:rPr lang="cs-CZ" sz="800">
                          <a:effectLst/>
                        </a:rPr>
                        <a:t>1)/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ANO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8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5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extLst>
                  <a:ext uri="{0D108BD9-81ED-4DB2-BD59-A6C34878D82A}">
                    <a16:rowId xmlns:a16="http://schemas.microsoft.com/office/drawing/2014/main" val="2839685781"/>
                  </a:ext>
                </a:extLst>
              </a:tr>
              <a:tr h="4125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18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PR Horní Lužnice – Dvory n. L._ČOV  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17/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ANO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8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5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endParaRPr lang="cs-CZ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extLst>
                  <a:ext uri="{0D108BD9-81ED-4DB2-BD59-A6C34878D82A}">
                    <a16:rowId xmlns:a16="http://schemas.microsoft.com/office/drawing/2014/main" val="281462964"/>
                  </a:ext>
                </a:extLst>
              </a:tr>
              <a:tr h="4125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19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PR Horní Lužnice – Dvory n. L._tůň nad mostem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20/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ANO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8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3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5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extLst>
                  <a:ext uri="{0D108BD9-81ED-4DB2-BD59-A6C34878D82A}">
                    <a16:rowId xmlns:a16="http://schemas.microsoft.com/office/drawing/2014/main" val="132494438"/>
                  </a:ext>
                </a:extLst>
              </a:tr>
              <a:tr h="202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21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lesní tůň Hrachoviště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21/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ANO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8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8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extLst>
                  <a:ext uri="{0D108BD9-81ED-4DB2-BD59-A6C34878D82A}">
                    <a16:rowId xmlns:a16="http://schemas.microsoft.com/office/drawing/2014/main" val="983582220"/>
                  </a:ext>
                </a:extLst>
              </a:tr>
              <a:tr h="3077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22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tůň Holičky – Na Hrádečku II_větší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20(+1)/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ANO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8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3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>
                          <a:effectLst/>
                        </a:rPr>
                        <a:t> </a:t>
                      </a:r>
                      <a:endParaRPr lang="cs-CZ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extLst>
                  <a:ext uri="{0D108BD9-81ED-4DB2-BD59-A6C34878D82A}">
                    <a16:rowId xmlns:a16="http://schemas.microsoft.com/office/drawing/2014/main" val="1830968334"/>
                  </a:ext>
                </a:extLst>
              </a:tr>
            </a:tbl>
          </a:graphicData>
        </a:graphic>
      </p:graphicFrame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/>
          <a:srcRect l="26133" t="26215" r="43804"/>
          <a:stretch/>
        </p:blipFill>
        <p:spPr>
          <a:xfrm>
            <a:off x="9106712" y="4149937"/>
            <a:ext cx="2370022" cy="2180222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9364809" y="6330159"/>
            <a:ext cx="2111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 smtClean="0"/>
              <a:t>Jeffries</a:t>
            </a:r>
            <a:r>
              <a:rPr lang="cs-CZ" sz="1200" dirty="0" smtClean="0"/>
              <a:t> et al., Mol </a:t>
            </a:r>
            <a:r>
              <a:rPr lang="cs-CZ" sz="1200" dirty="0" err="1" smtClean="0"/>
              <a:t>Ecol</a:t>
            </a:r>
            <a:r>
              <a:rPr lang="cs-CZ" sz="1200" dirty="0" smtClean="0"/>
              <a:t> 2016</a:t>
            </a:r>
            <a:endParaRPr lang="cs-CZ" sz="1200" dirty="0"/>
          </a:p>
        </p:txBody>
      </p:sp>
      <p:sp>
        <p:nvSpPr>
          <p:cNvPr id="8" name="Obdélník 7"/>
          <p:cNvSpPr/>
          <p:nvPr/>
        </p:nvSpPr>
        <p:spPr>
          <a:xfrm>
            <a:off x="7333488" y="95706"/>
            <a:ext cx="1389888" cy="6615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084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22" y="95706"/>
            <a:ext cx="1080120" cy="115212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0847142" y="769861"/>
            <a:ext cx="13038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smtClean="0"/>
              <a:t>ÚŽFG AV ČR, </a:t>
            </a:r>
            <a:r>
              <a:rPr lang="cs-CZ" sz="1100" dirty="0" err="1" smtClean="0"/>
              <a:t>v.v.i</a:t>
            </a:r>
            <a:r>
              <a:rPr lang="cs-CZ" sz="1100" dirty="0" smtClean="0"/>
              <a:t>., Liběchov</a:t>
            </a:r>
            <a:endParaRPr lang="cs-CZ" sz="1100" dirty="0"/>
          </a:p>
        </p:txBody>
      </p:sp>
      <p:pic>
        <p:nvPicPr>
          <p:cNvPr id="7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268" y="173985"/>
            <a:ext cx="653663" cy="626903"/>
          </a:xfrm>
          <a:prstGeom prst="rect">
            <a:avLst/>
          </a:prstGeom>
          <a:noFill/>
        </p:spPr>
      </p:pic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3344282" y="283828"/>
          <a:ext cx="5073949" cy="64495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8817">
                  <a:extLst>
                    <a:ext uri="{9D8B030D-6E8A-4147-A177-3AD203B41FA5}">
                      <a16:colId xmlns:a16="http://schemas.microsoft.com/office/drawing/2014/main" val="2209580134"/>
                    </a:ext>
                  </a:extLst>
                </a:gridCol>
                <a:gridCol w="790836">
                  <a:extLst>
                    <a:ext uri="{9D8B030D-6E8A-4147-A177-3AD203B41FA5}">
                      <a16:colId xmlns:a16="http://schemas.microsoft.com/office/drawing/2014/main" val="3801582853"/>
                    </a:ext>
                  </a:extLst>
                </a:gridCol>
                <a:gridCol w="423662">
                  <a:extLst>
                    <a:ext uri="{9D8B030D-6E8A-4147-A177-3AD203B41FA5}">
                      <a16:colId xmlns:a16="http://schemas.microsoft.com/office/drawing/2014/main" val="1572833217"/>
                    </a:ext>
                  </a:extLst>
                </a:gridCol>
                <a:gridCol w="338930">
                  <a:extLst>
                    <a:ext uri="{9D8B030D-6E8A-4147-A177-3AD203B41FA5}">
                      <a16:colId xmlns:a16="http://schemas.microsoft.com/office/drawing/2014/main" val="863574481"/>
                    </a:ext>
                  </a:extLst>
                </a:gridCol>
                <a:gridCol w="443216">
                  <a:extLst>
                    <a:ext uri="{9D8B030D-6E8A-4147-A177-3AD203B41FA5}">
                      <a16:colId xmlns:a16="http://schemas.microsoft.com/office/drawing/2014/main" val="3237933353"/>
                    </a:ext>
                  </a:extLst>
                </a:gridCol>
                <a:gridCol w="534466">
                  <a:extLst>
                    <a:ext uri="{9D8B030D-6E8A-4147-A177-3AD203B41FA5}">
                      <a16:colId xmlns:a16="http://schemas.microsoft.com/office/drawing/2014/main" val="733241402"/>
                    </a:ext>
                  </a:extLst>
                </a:gridCol>
                <a:gridCol w="540984">
                  <a:extLst>
                    <a:ext uri="{9D8B030D-6E8A-4147-A177-3AD203B41FA5}">
                      <a16:colId xmlns:a16="http://schemas.microsoft.com/office/drawing/2014/main" val="1935458765"/>
                    </a:ext>
                  </a:extLst>
                </a:gridCol>
                <a:gridCol w="397590">
                  <a:extLst>
                    <a:ext uri="{9D8B030D-6E8A-4147-A177-3AD203B41FA5}">
                      <a16:colId xmlns:a16="http://schemas.microsoft.com/office/drawing/2014/main" val="909809568"/>
                    </a:ext>
                  </a:extLst>
                </a:gridCol>
                <a:gridCol w="547501">
                  <a:extLst>
                    <a:ext uri="{9D8B030D-6E8A-4147-A177-3AD203B41FA5}">
                      <a16:colId xmlns:a16="http://schemas.microsoft.com/office/drawing/2014/main" val="730981397"/>
                    </a:ext>
                  </a:extLst>
                </a:gridCol>
                <a:gridCol w="527947">
                  <a:extLst>
                    <a:ext uri="{9D8B030D-6E8A-4147-A177-3AD203B41FA5}">
                      <a16:colId xmlns:a16="http://schemas.microsoft.com/office/drawing/2014/main" val="4059929912"/>
                    </a:ext>
                  </a:extLst>
                </a:gridCol>
              </a:tblGrid>
              <a:tr h="622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POPULACE ČÍSLO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>
                          <a:effectLst/>
                        </a:rPr>
                        <a:t>LOKALITA</a:t>
                      </a:r>
                      <a:endParaRPr lang="cs-CZ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POČET VZ.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DNA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GENET. MARKER S7RPE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K.O. DUNAJ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>
                          <a:effectLst/>
                        </a:rPr>
                        <a:t>K.O. LABE</a:t>
                      </a:r>
                      <a:endParaRPr lang="cs-CZ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K.O. DUNAJ/LABE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INVAZIVNÍ KARAS SP.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HYBRID K.O./ INVAZIVNÍ KARAS SP.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extLst>
                  <a:ext uri="{0D108BD9-81ED-4DB2-BD59-A6C34878D82A}">
                    <a16:rowId xmlns:a16="http://schemas.microsoft.com/office/drawing/2014/main" val="1671107523"/>
                  </a:ext>
                </a:extLst>
              </a:tr>
              <a:tr h="980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PP Kramářka I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20/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ANO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7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5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extLst>
                  <a:ext uri="{0D108BD9-81ED-4DB2-BD59-A6C34878D82A}">
                    <a16:rowId xmlns:a16="http://schemas.microsoft.com/office/drawing/2014/main" val="1666410168"/>
                  </a:ext>
                </a:extLst>
              </a:tr>
              <a:tr h="202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3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Nežárka_tůň I „kulatá“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13/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ANO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10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(1)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3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extLst>
                  <a:ext uri="{0D108BD9-81ED-4DB2-BD59-A6C34878D82A}">
                    <a16:rowId xmlns:a16="http://schemas.microsoft.com/office/drawing/2014/main" val="3732176997"/>
                  </a:ext>
                </a:extLst>
              </a:tr>
              <a:tr h="3077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5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NPR Velký a Malý Tisý_Šatlavy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27(+2)/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ANO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7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3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endParaRPr lang="cs-CZ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extLst>
                  <a:ext uri="{0D108BD9-81ED-4DB2-BD59-A6C34878D82A}">
                    <a16:rowId xmlns:a16="http://schemas.microsoft.com/office/drawing/2014/main" val="195695139"/>
                  </a:ext>
                </a:extLst>
              </a:tr>
              <a:tr h="3077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6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NPR Velký a Malý Tisý_Kriminá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19/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ANO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8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6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endParaRPr lang="cs-CZ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endParaRPr lang="cs-CZ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extLst>
                  <a:ext uri="{0D108BD9-81ED-4DB2-BD59-A6C34878D82A}">
                    <a16:rowId xmlns:a16="http://schemas.microsoft.com/office/drawing/2014/main" val="3685628763"/>
                  </a:ext>
                </a:extLst>
              </a:tr>
              <a:tr h="3077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10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PR Horní Lužnice_ tůň U Třešně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8/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ANO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8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7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extLst>
                  <a:ext uri="{0D108BD9-81ED-4DB2-BD59-A6C34878D82A}">
                    <a16:rowId xmlns:a16="http://schemas.microsoft.com/office/drawing/2014/main" val="1688372190"/>
                  </a:ext>
                </a:extLst>
              </a:tr>
              <a:tr h="5173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11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PR Horní Lužnice – Dvory n. L._ tůň pod mostem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15/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ANO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8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>
                          <a:effectLst/>
                        </a:rPr>
                        <a:t>3</a:t>
                      </a:r>
                      <a:endParaRPr lang="cs-CZ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extLst>
                  <a:ext uri="{0D108BD9-81ED-4DB2-BD59-A6C34878D82A}">
                    <a16:rowId xmlns:a16="http://schemas.microsoft.com/office/drawing/2014/main" val="457070470"/>
                  </a:ext>
                </a:extLst>
              </a:tr>
              <a:tr h="3077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14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NPR Stará a Nová řeka tůň u Majdaleny_II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31/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ANO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6 (+2)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3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extLst>
                  <a:ext uri="{0D108BD9-81ED-4DB2-BD59-A6C34878D82A}">
                    <a16:rowId xmlns:a16="http://schemas.microsoft.com/office/drawing/2014/main" val="124265403"/>
                  </a:ext>
                </a:extLst>
              </a:tr>
              <a:tr h="4125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16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PR Horní Lužnice – Nová Ves_Calofrig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20/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ANO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8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extLst>
                  <a:ext uri="{0D108BD9-81ED-4DB2-BD59-A6C34878D82A}">
                    <a16:rowId xmlns:a16="http://schemas.microsoft.com/office/drawing/2014/main" val="349666639"/>
                  </a:ext>
                </a:extLst>
              </a:tr>
              <a:tr h="3077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17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PR Horní Lužnice – Nová Ves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21(</a:t>
                      </a:r>
                      <a:r>
                        <a:rPr lang="en-US" sz="800">
                          <a:effectLst/>
                        </a:rPr>
                        <a:t>+</a:t>
                      </a:r>
                      <a:r>
                        <a:rPr lang="cs-CZ" sz="800">
                          <a:effectLst/>
                        </a:rPr>
                        <a:t>1)/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ANO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8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5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extLst>
                  <a:ext uri="{0D108BD9-81ED-4DB2-BD59-A6C34878D82A}">
                    <a16:rowId xmlns:a16="http://schemas.microsoft.com/office/drawing/2014/main" val="2839685781"/>
                  </a:ext>
                </a:extLst>
              </a:tr>
              <a:tr h="4125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18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PR Horní Lužnice – Dvory n. L._ČOV  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17/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ANO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8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5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endParaRPr lang="cs-CZ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extLst>
                  <a:ext uri="{0D108BD9-81ED-4DB2-BD59-A6C34878D82A}">
                    <a16:rowId xmlns:a16="http://schemas.microsoft.com/office/drawing/2014/main" val="281462964"/>
                  </a:ext>
                </a:extLst>
              </a:tr>
              <a:tr h="4125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19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PR Horní Lužnice – Dvory n. L._tůň nad mostem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20/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ANO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8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3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5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extLst>
                  <a:ext uri="{0D108BD9-81ED-4DB2-BD59-A6C34878D82A}">
                    <a16:rowId xmlns:a16="http://schemas.microsoft.com/office/drawing/2014/main" val="132494438"/>
                  </a:ext>
                </a:extLst>
              </a:tr>
              <a:tr h="202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21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lesní tůň Hrachoviště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21/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ANO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8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8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extLst>
                  <a:ext uri="{0D108BD9-81ED-4DB2-BD59-A6C34878D82A}">
                    <a16:rowId xmlns:a16="http://schemas.microsoft.com/office/drawing/2014/main" val="983582220"/>
                  </a:ext>
                </a:extLst>
              </a:tr>
              <a:tr h="3077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22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tůň Holičky – Na Hrádečku II_větší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20(+1)/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ANO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8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3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>
                          <a:effectLst/>
                        </a:rPr>
                        <a:t> </a:t>
                      </a:r>
                      <a:endParaRPr lang="cs-CZ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extLst>
                  <a:ext uri="{0D108BD9-81ED-4DB2-BD59-A6C34878D82A}">
                    <a16:rowId xmlns:a16="http://schemas.microsoft.com/office/drawing/2014/main" val="18309683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816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22" y="95706"/>
            <a:ext cx="1080120" cy="115212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0847142" y="769861"/>
            <a:ext cx="13038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smtClean="0"/>
              <a:t>ÚŽFG AV ČR, </a:t>
            </a:r>
            <a:r>
              <a:rPr lang="cs-CZ" sz="1100" dirty="0" err="1" smtClean="0"/>
              <a:t>v.v.i</a:t>
            </a:r>
            <a:r>
              <a:rPr lang="cs-CZ" sz="1100" dirty="0" smtClean="0"/>
              <a:t>., Liběchov</a:t>
            </a:r>
            <a:endParaRPr lang="cs-CZ" sz="1100" dirty="0"/>
          </a:p>
        </p:txBody>
      </p:sp>
      <p:pic>
        <p:nvPicPr>
          <p:cNvPr id="7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268" y="173985"/>
            <a:ext cx="653663" cy="626903"/>
          </a:xfrm>
          <a:prstGeom prst="rect">
            <a:avLst/>
          </a:prstGeom>
          <a:noFill/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960CC866-11A5-528F-64EA-D91E4A18154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smtClean="0"/>
              <a:t>Záhadní a záhadnější karasi našich vod</a:t>
            </a:r>
            <a:endParaRPr lang="cs-CZ" sz="3200" dirty="0"/>
          </a:p>
        </p:txBody>
      </p:sp>
      <p:sp>
        <p:nvSpPr>
          <p:cNvPr id="2" name="Obdélník 1"/>
          <p:cNvSpPr/>
          <p:nvPr/>
        </p:nvSpPr>
        <p:spPr>
          <a:xfrm>
            <a:off x="1433882" y="2551837"/>
            <a:ext cx="973094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l-PL" b="1" dirty="0"/>
              <a:t>Je karas obecný skutečně obecný?</a:t>
            </a:r>
          </a:p>
          <a:p>
            <a:pPr>
              <a:lnSpc>
                <a:spcPct val="200000"/>
              </a:lnSpc>
            </a:pPr>
            <a:r>
              <a:rPr lang="cs-CZ" b="1" dirty="0" smtClean="0"/>
              <a:t>Které druhy karasů jsou </a:t>
            </a:r>
            <a:r>
              <a:rPr lang="cs-CZ" b="1" dirty="0"/>
              <a:t>u nás původní?</a:t>
            </a:r>
          </a:p>
          <a:p>
            <a:pPr>
              <a:lnSpc>
                <a:spcPct val="200000"/>
              </a:lnSpc>
            </a:pPr>
            <a:r>
              <a:rPr lang="cs-CZ" b="1" dirty="0"/>
              <a:t>Armáda klonů</a:t>
            </a:r>
            <a:r>
              <a:rPr lang="cs-CZ" b="1" dirty="0" smtClean="0"/>
              <a:t>?</a:t>
            </a:r>
          </a:p>
          <a:p>
            <a:pPr>
              <a:lnSpc>
                <a:spcPct val="200000"/>
              </a:lnSpc>
            </a:pPr>
            <a:r>
              <a:rPr lang="cs-CZ" b="1" dirty="0" smtClean="0"/>
              <a:t>Diploidní i polyploidní jedinci?</a:t>
            </a:r>
          </a:p>
          <a:p>
            <a:pPr>
              <a:lnSpc>
                <a:spcPct val="200000"/>
              </a:lnSpc>
            </a:pPr>
            <a:r>
              <a:rPr lang="cs-CZ" b="1" dirty="0" smtClean="0"/>
              <a:t>Máme se bát genetické eroze mezi původními a nepůvodními druhy a liniemi?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09269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22" y="95706"/>
            <a:ext cx="1080120" cy="115212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0847142" y="769861"/>
            <a:ext cx="13038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smtClean="0"/>
              <a:t>ÚŽFG AV ČR, </a:t>
            </a:r>
            <a:r>
              <a:rPr lang="cs-CZ" sz="1100" dirty="0" err="1" smtClean="0"/>
              <a:t>v.v.i</a:t>
            </a:r>
            <a:r>
              <a:rPr lang="cs-CZ" sz="1100" dirty="0" smtClean="0"/>
              <a:t>., Liběchov</a:t>
            </a:r>
            <a:endParaRPr lang="cs-CZ" sz="1100" dirty="0"/>
          </a:p>
        </p:txBody>
      </p:sp>
      <p:pic>
        <p:nvPicPr>
          <p:cNvPr id="7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268" y="173985"/>
            <a:ext cx="653663" cy="626903"/>
          </a:xfrm>
          <a:prstGeom prst="rect">
            <a:avLst/>
          </a:prstGeom>
          <a:noFill/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960CC866-11A5-528F-64EA-D91E4A18154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smtClean="0"/>
              <a:t>Záhadní a záhadnější karasi našich vod</a:t>
            </a:r>
            <a:endParaRPr lang="cs-CZ" sz="3200" dirty="0"/>
          </a:p>
        </p:txBody>
      </p:sp>
      <p:sp>
        <p:nvSpPr>
          <p:cNvPr id="2" name="Obdélník 1"/>
          <p:cNvSpPr/>
          <p:nvPr/>
        </p:nvSpPr>
        <p:spPr>
          <a:xfrm>
            <a:off x="1433882" y="2551837"/>
            <a:ext cx="100967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cs-CZ" b="1" dirty="0"/>
              <a:t>V</a:t>
            </a:r>
            <a:r>
              <a:rPr lang="cs-CZ" b="1" dirty="0" smtClean="0"/>
              <a:t>ýsledky povodí Labe, příklad smíšené populace SOOS Kateřina:</a:t>
            </a:r>
            <a:endParaRPr lang="cs-CZ" b="1" dirty="0"/>
          </a:p>
          <a:p>
            <a:pPr>
              <a:lnSpc>
                <a:spcPct val="200000"/>
              </a:lnSpc>
            </a:pPr>
            <a:r>
              <a:rPr lang="cs-CZ" b="1" dirty="0" smtClean="0"/>
              <a:t>karas obecný</a:t>
            </a:r>
          </a:p>
          <a:p>
            <a:pPr>
              <a:lnSpc>
                <a:spcPct val="200000"/>
              </a:lnSpc>
            </a:pPr>
            <a:r>
              <a:rPr lang="cs-CZ" b="1" dirty="0" smtClean="0"/>
              <a:t>karas stříbřitý</a:t>
            </a:r>
          </a:p>
          <a:p>
            <a:pPr>
              <a:lnSpc>
                <a:spcPct val="200000"/>
              </a:lnSpc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1586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22" y="95706"/>
            <a:ext cx="1080120" cy="115212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0847142" y="769861"/>
            <a:ext cx="13038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smtClean="0"/>
              <a:t>ÚŽFG AV ČR, </a:t>
            </a:r>
            <a:r>
              <a:rPr lang="cs-CZ" sz="1100" dirty="0" err="1" smtClean="0"/>
              <a:t>v.v.i</a:t>
            </a:r>
            <a:r>
              <a:rPr lang="cs-CZ" sz="1100" dirty="0" smtClean="0"/>
              <a:t>., Liběchov</a:t>
            </a:r>
            <a:endParaRPr lang="cs-CZ" sz="1100" dirty="0"/>
          </a:p>
        </p:txBody>
      </p:sp>
      <p:pic>
        <p:nvPicPr>
          <p:cNvPr id="7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268" y="173985"/>
            <a:ext cx="653663" cy="626903"/>
          </a:xfrm>
          <a:prstGeom prst="rect">
            <a:avLst/>
          </a:prstGeom>
          <a:noFill/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960CC866-11A5-528F-64EA-D91E4A18154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smtClean="0"/>
              <a:t>Záhadní a záhadnější karasi našich vod</a:t>
            </a:r>
            <a:endParaRPr lang="cs-CZ" sz="3200" dirty="0"/>
          </a:p>
        </p:txBody>
      </p:sp>
      <p:sp>
        <p:nvSpPr>
          <p:cNvPr id="2" name="Obdélník 1"/>
          <p:cNvSpPr/>
          <p:nvPr/>
        </p:nvSpPr>
        <p:spPr>
          <a:xfrm>
            <a:off x="1433882" y="2551837"/>
            <a:ext cx="1009670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cs-CZ" b="1" dirty="0"/>
              <a:t>V</a:t>
            </a:r>
            <a:r>
              <a:rPr lang="cs-CZ" b="1" dirty="0" smtClean="0"/>
              <a:t>ýsledky povodí Odry, příklad smíšené populace PP Stará řeka:</a:t>
            </a:r>
            <a:endParaRPr lang="cs-CZ" b="1" dirty="0"/>
          </a:p>
          <a:p>
            <a:pPr>
              <a:lnSpc>
                <a:spcPct val="200000"/>
              </a:lnSpc>
            </a:pPr>
            <a:r>
              <a:rPr lang="cs-CZ" b="1" dirty="0" smtClean="0"/>
              <a:t>karas obecný</a:t>
            </a:r>
          </a:p>
          <a:p>
            <a:pPr>
              <a:lnSpc>
                <a:spcPct val="200000"/>
              </a:lnSpc>
            </a:pPr>
            <a:r>
              <a:rPr lang="cs-CZ" b="1" dirty="0" smtClean="0"/>
              <a:t>hybridi karas obecný x karas stříbřitý</a:t>
            </a:r>
          </a:p>
          <a:p>
            <a:pPr>
              <a:lnSpc>
                <a:spcPct val="200000"/>
              </a:lnSpc>
            </a:pPr>
            <a:endParaRPr lang="cs-CZ" b="1" dirty="0"/>
          </a:p>
          <a:p>
            <a:pPr>
              <a:lnSpc>
                <a:spcPct val="200000"/>
              </a:lnSpc>
            </a:pPr>
            <a:r>
              <a:rPr lang="cs-CZ" b="1" dirty="0" smtClean="0"/>
              <a:t>přirozený či nepřirozený hybridní komplex?</a:t>
            </a:r>
            <a:endParaRPr lang="cs-CZ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Zástupný symbol pro obsah 3">
            <a:extLst>
              <a:ext uri="{FF2B5EF4-FFF2-40B4-BE49-F238E27FC236}">
                <a16:creationId xmlns:a16="http://schemas.microsoft.com/office/drawing/2014/main" id="{483495DD-64E0-B1C7-EF10-54B103F185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4848" y="3752166"/>
            <a:ext cx="3365698" cy="299156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40677" y="2960681"/>
            <a:ext cx="1846348" cy="1384761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63936" y="4961820"/>
            <a:ext cx="1799830" cy="138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22" y="95706"/>
            <a:ext cx="1080120" cy="115212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0847142" y="769861"/>
            <a:ext cx="13038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smtClean="0"/>
              <a:t>ÚŽFG AV ČR, </a:t>
            </a:r>
            <a:r>
              <a:rPr lang="cs-CZ" sz="1100" dirty="0" err="1" smtClean="0"/>
              <a:t>v.v.i</a:t>
            </a:r>
            <a:r>
              <a:rPr lang="cs-CZ" sz="1100" dirty="0" smtClean="0"/>
              <a:t>., Liběchov</a:t>
            </a:r>
            <a:endParaRPr lang="cs-CZ" sz="1100" dirty="0"/>
          </a:p>
        </p:txBody>
      </p:sp>
      <p:pic>
        <p:nvPicPr>
          <p:cNvPr id="7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268" y="173985"/>
            <a:ext cx="653663" cy="626903"/>
          </a:xfrm>
          <a:prstGeom prst="rect">
            <a:avLst/>
          </a:prstGeom>
          <a:noFill/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960CC866-11A5-528F-64EA-D91E4A18154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smtClean="0"/>
              <a:t>Záhadní a záhadnější karasi našich vod</a:t>
            </a:r>
            <a:endParaRPr lang="cs-CZ" sz="3200" dirty="0"/>
          </a:p>
        </p:txBody>
      </p:sp>
      <p:sp>
        <p:nvSpPr>
          <p:cNvPr id="2" name="Obdélník 1"/>
          <p:cNvSpPr/>
          <p:nvPr/>
        </p:nvSpPr>
        <p:spPr>
          <a:xfrm>
            <a:off x="1433882" y="2551837"/>
            <a:ext cx="100967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cs-CZ" b="1" dirty="0"/>
              <a:t>V</a:t>
            </a:r>
            <a:r>
              <a:rPr lang="cs-CZ" b="1" dirty="0" smtClean="0"/>
              <a:t>ýsledky povodí Labe, příklad smíšených populací SOOS Lesní jezírka a </a:t>
            </a:r>
            <a:r>
              <a:rPr lang="cs-CZ" b="1" dirty="0" err="1" smtClean="0"/>
              <a:t>Prachomety</a:t>
            </a:r>
            <a:r>
              <a:rPr lang="cs-CZ" b="1" dirty="0" smtClean="0"/>
              <a:t>:</a:t>
            </a:r>
            <a:endParaRPr lang="cs-CZ" b="1" dirty="0"/>
          </a:p>
          <a:p>
            <a:pPr>
              <a:lnSpc>
                <a:spcPct val="200000"/>
              </a:lnSpc>
            </a:pPr>
            <a:r>
              <a:rPr lang="cs-CZ" b="1" dirty="0" smtClean="0"/>
              <a:t>karas obecný</a:t>
            </a:r>
          </a:p>
          <a:p>
            <a:pPr>
              <a:lnSpc>
                <a:spcPct val="200000"/>
              </a:lnSpc>
            </a:pPr>
            <a:r>
              <a:rPr lang="cs-CZ" b="1" dirty="0"/>
              <a:t>h</a:t>
            </a:r>
            <a:r>
              <a:rPr lang="cs-CZ" b="1" dirty="0" smtClean="0"/>
              <a:t>ybridi karas obecný x karas </a:t>
            </a:r>
            <a:r>
              <a:rPr lang="cs-CZ" b="1" dirty="0" err="1" smtClean="0"/>
              <a:t>Cuvierův</a:t>
            </a:r>
            <a:endParaRPr lang="cs-CZ" b="1" dirty="0" smtClean="0"/>
          </a:p>
          <a:p>
            <a:pPr>
              <a:lnSpc>
                <a:spcPct val="200000"/>
              </a:lnSpc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70987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22" y="95706"/>
            <a:ext cx="1080120" cy="115212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0847142" y="769861"/>
            <a:ext cx="13038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smtClean="0"/>
              <a:t>ÚŽFG AV ČR, </a:t>
            </a:r>
            <a:r>
              <a:rPr lang="cs-CZ" sz="1100" dirty="0" err="1" smtClean="0"/>
              <a:t>v.v.i</a:t>
            </a:r>
            <a:r>
              <a:rPr lang="cs-CZ" sz="1100" dirty="0" smtClean="0"/>
              <a:t>., Liběchov</a:t>
            </a:r>
            <a:endParaRPr lang="cs-CZ" sz="1100" dirty="0"/>
          </a:p>
        </p:txBody>
      </p:sp>
      <p:pic>
        <p:nvPicPr>
          <p:cNvPr id="7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268" y="173985"/>
            <a:ext cx="653663" cy="626903"/>
          </a:xfrm>
          <a:prstGeom prst="rect">
            <a:avLst/>
          </a:prstGeom>
          <a:noFill/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960CC866-11A5-528F-64EA-D91E4A18154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smtClean="0"/>
              <a:t>Záhadní a záhadnější karasi našich vod</a:t>
            </a:r>
            <a:endParaRPr lang="cs-CZ" sz="3200" dirty="0"/>
          </a:p>
        </p:txBody>
      </p:sp>
      <p:sp>
        <p:nvSpPr>
          <p:cNvPr id="2" name="Obdélník 1"/>
          <p:cNvSpPr/>
          <p:nvPr/>
        </p:nvSpPr>
        <p:spPr>
          <a:xfrm>
            <a:off x="1433882" y="2551837"/>
            <a:ext cx="100967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cs-CZ" b="1" dirty="0"/>
              <a:t>V</a:t>
            </a:r>
            <a:r>
              <a:rPr lang="cs-CZ" b="1" dirty="0" smtClean="0"/>
              <a:t>ýsledky povodí Labe, příklad smíšené populace Velká Lesná:</a:t>
            </a:r>
            <a:endParaRPr lang="cs-CZ" b="1" dirty="0"/>
          </a:p>
          <a:p>
            <a:pPr>
              <a:lnSpc>
                <a:spcPct val="200000"/>
              </a:lnSpc>
            </a:pPr>
            <a:r>
              <a:rPr lang="cs-CZ" b="1" dirty="0" smtClean="0"/>
              <a:t>karas obecný</a:t>
            </a:r>
          </a:p>
          <a:p>
            <a:pPr>
              <a:lnSpc>
                <a:spcPct val="200000"/>
              </a:lnSpc>
            </a:pPr>
            <a:r>
              <a:rPr lang="cs-CZ" b="1" dirty="0"/>
              <a:t>h</a:t>
            </a:r>
            <a:r>
              <a:rPr lang="cs-CZ" b="1" dirty="0" smtClean="0"/>
              <a:t>ybridi karas obecný x karas </a:t>
            </a:r>
            <a:r>
              <a:rPr lang="cs-CZ" b="1" dirty="0" err="1" smtClean="0"/>
              <a:t>ginbuna</a:t>
            </a:r>
            <a:endParaRPr lang="cs-CZ" b="1" dirty="0" smtClean="0"/>
          </a:p>
          <a:p>
            <a:pPr>
              <a:lnSpc>
                <a:spcPct val="200000"/>
              </a:lnSpc>
            </a:pPr>
            <a:endParaRPr lang="cs-CZ" b="1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F56A9A5-3381-1A78-B690-BB5D452099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2807" y="4018150"/>
            <a:ext cx="4148429" cy="266783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300EA65-CE33-3960-0C11-7CC4748781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625971" y="2805058"/>
            <a:ext cx="2197238" cy="1071290"/>
          </a:xfrm>
          <a:prstGeom prst="rect">
            <a:avLst/>
          </a:prstGeom>
          <a:ln w="19050">
            <a:solidFill>
              <a:srgbClr val="275F27"/>
            </a:solidFill>
          </a:ln>
        </p:spPr>
      </p:pic>
      <p:pic>
        <p:nvPicPr>
          <p:cNvPr id="10" name="Zástupný symbol pro obsah 4">
            <a:extLst>
              <a:ext uri="{FF2B5EF4-FFF2-40B4-BE49-F238E27FC236}">
                <a16:creationId xmlns:a16="http://schemas.microsoft.com/office/drawing/2014/main" id="{657278E3-3FA7-4357-A08D-13DFD77919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625971" y="1712228"/>
            <a:ext cx="2201477" cy="1071290"/>
          </a:xfrm>
          <a:prstGeom prst="rect">
            <a:avLst/>
          </a:prstGeom>
          <a:ln w="19050">
            <a:solidFill>
              <a:srgbClr val="275F27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3882" y="4621902"/>
            <a:ext cx="4817849" cy="206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3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22" y="95706"/>
            <a:ext cx="1080120" cy="115212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0847142" y="769861"/>
            <a:ext cx="13038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smtClean="0"/>
              <a:t>ÚŽFG AV ČR, </a:t>
            </a:r>
            <a:r>
              <a:rPr lang="cs-CZ" sz="1100" dirty="0" err="1" smtClean="0"/>
              <a:t>v.v.i</a:t>
            </a:r>
            <a:r>
              <a:rPr lang="cs-CZ" sz="1100" dirty="0" smtClean="0"/>
              <a:t>., Liběchov</a:t>
            </a:r>
            <a:endParaRPr lang="cs-CZ" sz="1100" dirty="0"/>
          </a:p>
        </p:txBody>
      </p:sp>
      <p:pic>
        <p:nvPicPr>
          <p:cNvPr id="7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268" y="173985"/>
            <a:ext cx="653663" cy="626903"/>
          </a:xfrm>
          <a:prstGeom prst="rect">
            <a:avLst/>
          </a:prstGeom>
          <a:noFill/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960CC866-11A5-528F-64EA-D91E4A18154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smtClean="0"/>
              <a:t>Záhadní a záhadnější karasi našich vod</a:t>
            </a:r>
            <a:endParaRPr lang="cs-CZ" sz="3200" dirty="0"/>
          </a:p>
        </p:txBody>
      </p:sp>
      <p:sp>
        <p:nvSpPr>
          <p:cNvPr id="2" name="Obdélník 1"/>
          <p:cNvSpPr/>
          <p:nvPr/>
        </p:nvSpPr>
        <p:spPr>
          <a:xfrm>
            <a:off x="1433882" y="2551837"/>
            <a:ext cx="1041674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cs-CZ" b="1" dirty="0" smtClean="0"/>
              <a:t>Závěr: </a:t>
            </a:r>
          </a:p>
          <a:p>
            <a:pPr>
              <a:lnSpc>
                <a:spcPct val="200000"/>
              </a:lnSpc>
            </a:pPr>
            <a:r>
              <a:rPr lang="cs-CZ" b="1" dirty="0"/>
              <a:t>J</a:t>
            </a:r>
            <a:r>
              <a:rPr lang="cs-CZ" b="1" dirty="0" smtClean="0"/>
              <a:t>e dobře, že již jsme a buďme i nadále obezřetní při repatriacích karase obecného</a:t>
            </a:r>
          </a:p>
          <a:p>
            <a:pPr>
              <a:lnSpc>
                <a:spcPct val="200000"/>
              </a:lnSpc>
            </a:pPr>
            <a:r>
              <a:rPr lang="cs-CZ" b="1" dirty="0" smtClean="0"/>
              <a:t>Dbejme na dobrou znalost původu a taxonomické příslušnosti zdrojových populací</a:t>
            </a:r>
          </a:p>
          <a:p>
            <a:pPr>
              <a:lnSpc>
                <a:spcPct val="200000"/>
              </a:lnSpc>
            </a:pPr>
            <a:r>
              <a:rPr lang="cs-CZ" b="1" dirty="0" smtClean="0"/>
              <a:t>Dbejme na ověření taxonomické příslušnosti molekulárními metodami tam, kde je to žádoucí</a:t>
            </a:r>
          </a:p>
          <a:p>
            <a:pPr>
              <a:lnSpc>
                <a:spcPct val="200000"/>
              </a:lnSpc>
            </a:pPr>
            <a:r>
              <a:rPr lang="cs-CZ" b="1" dirty="0" smtClean="0"/>
              <a:t>Vcelku již jen úvodní </a:t>
            </a:r>
            <a:r>
              <a:rPr lang="cs-CZ" b="1" dirty="0" err="1" smtClean="0"/>
              <a:t>genotypovací</a:t>
            </a:r>
            <a:r>
              <a:rPr lang="cs-CZ" b="1" dirty="0" smtClean="0"/>
              <a:t> </a:t>
            </a:r>
            <a:r>
              <a:rPr lang="cs-CZ" b="1" dirty="0" err="1" smtClean="0"/>
              <a:t>skrínink</a:t>
            </a:r>
            <a:r>
              <a:rPr lang="cs-CZ" b="1" dirty="0" smtClean="0"/>
              <a:t> odhalil minimálně 7 populačních typů rodu karas napříč </a:t>
            </a:r>
            <a:r>
              <a:rPr lang="cs-CZ" b="1" u="sng" dirty="0" smtClean="0"/>
              <a:t>zájmovými</a:t>
            </a:r>
            <a:r>
              <a:rPr lang="cs-CZ" b="1" dirty="0" smtClean="0"/>
              <a:t> lokalitami</a:t>
            </a:r>
          </a:p>
          <a:p>
            <a:pPr>
              <a:lnSpc>
                <a:spcPct val="200000"/>
              </a:lnSpc>
            </a:pPr>
            <a:endParaRPr lang="cs-CZ" b="1" dirty="0" smtClean="0"/>
          </a:p>
          <a:p>
            <a:pPr>
              <a:lnSpc>
                <a:spcPct val="200000"/>
              </a:lnSpc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29804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B69AE-D006-1448-C30F-E9CFAAD09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7B8FC4D8-C369-8F1F-96B1-168FC0B4C5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872" r="23156" b="6698"/>
          <a:stretch/>
        </p:blipFill>
        <p:spPr>
          <a:xfrm>
            <a:off x="989124" y="5849319"/>
            <a:ext cx="1577907" cy="83805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7A34E727-E15D-59C9-ECBA-14A72612E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817" y="6365703"/>
            <a:ext cx="1487871" cy="381629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49CD8D15-1090-FAFE-446E-24CB6788F0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7" t="14687" r="11888" b="13838"/>
          <a:stretch/>
        </p:blipFill>
        <p:spPr bwMode="auto">
          <a:xfrm>
            <a:off x="5591843" y="5683908"/>
            <a:ext cx="1007820" cy="6817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3B2F6BAB-BECC-3E30-691F-A27C6F4D5B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698" y="5174393"/>
            <a:ext cx="2230601" cy="434461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AC0E5940-7D09-7D23-3830-23A9FFC25E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42" t="26526" r="56376" b="15001"/>
          <a:stretch/>
        </p:blipFill>
        <p:spPr>
          <a:xfrm>
            <a:off x="416757" y="4216810"/>
            <a:ext cx="2873440" cy="156320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5BE80E4-9122-74F1-5EC3-BBE8678CB318}"/>
              </a:ext>
            </a:extLst>
          </p:cNvPr>
          <p:cNvSpPr txBox="1"/>
          <p:nvPr/>
        </p:nvSpPr>
        <p:spPr>
          <a:xfrm>
            <a:off x="638160" y="3853267"/>
            <a:ext cx="265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rgbClr val="00B050"/>
                </a:solidFill>
              </a:rPr>
              <a:t>Děkujeme za podporu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CD3813E-5454-EF54-0746-96F14AB0BCF6}"/>
              </a:ext>
            </a:extLst>
          </p:cNvPr>
          <p:cNvSpPr txBox="1"/>
          <p:nvPr/>
        </p:nvSpPr>
        <p:spPr>
          <a:xfrm>
            <a:off x="4770539" y="3853267"/>
            <a:ext cx="265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>
                <a:solidFill>
                  <a:srgbClr val="00B050"/>
                </a:solidFill>
              </a:rPr>
              <a:t>Partneři projektu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DC8C091-0497-D7D1-CDE2-351FD78B8F83}"/>
              </a:ext>
            </a:extLst>
          </p:cNvPr>
          <p:cNvSpPr txBox="1"/>
          <p:nvPr/>
        </p:nvSpPr>
        <p:spPr>
          <a:xfrm>
            <a:off x="8400967" y="3853267"/>
            <a:ext cx="3658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rgbClr val="00B050"/>
                </a:solidFill>
              </a:rPr>
              <a:t>Děkujeme za propůjčení lokalit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D908C70-AF73-8FBE-6B74-00D8DC3E59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372" y="4228901"/>
            <a:ext cx="1063255" cy="80653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556202B-2D9A-9302-74C1-F8626AD718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354" y="4216810"/>
            <a:ext cx="1573752" cy="81863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0E35F2D-9EB5-094E-7631-60C01B67AA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693" y="5076927"/>
            <a:ext cx="1331413" cy="62939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231E08D-31D4-1F04-35F2-F67A10B805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832" y="5849319"/>
            <a:ext cx="2223136" cy="655958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E76A3884-E608-ED29-5D83-08C15F4125A5}"/>
              </a:ext>
            </a:extLst>
          </p:cNvPr>
          <p:cNvSpPr txBox="1"/>
          <p:nvPr/>
        </p:nvSpPr>
        <p:spPr>
          <a:xfrm>
            <a:off x="2474141" y="1388099"/>
            <a:ext cx="6837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i="1" dirty="0">
                <a:solidFill>
                  <a:srgbClr val="00B050"/>
                </a:solidFill>
              </a:rPr>
              <a:t>Děkuji za pozornost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EFC6CF4-EE7F-E0E1-EEF6-D47378F2357C}"/>
              </a:ext>
            </a:extLst>
          </p:cNvPr>
          <p:cNvSpPr txBox="1"/>
          <p:nvPr/>
        </p:nvSpPr>
        <p:spPr>
          <a:xfrm>
            <a:off x="638160" y="3098959"/>
            <a:ext cx="11509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Kontakt: </a:t>
            </a:r>
            <a:r>
              <a:rPr lang="cs-CZ" sz="2000" dirty="0" smtClean="0"/>
              <a:t>RNDr</a:t>
            </a:r>
            <a:r>
              <a:rPr lang="cs-CZ" sz="2000" dirty="0" smtClean="0"/>
              <a:t>. </a:t>
            </a:r>
            <a:r>
              <a:rPr lang="cs-CZ" sz="2000" dirty="0" smtClean="0"/>
              <a:t>Lukáš</a:t>
            </a:r>
            <a:r>
              <a:rPr lang="cs-CZ" sz="2000" dirty="0" smtClean="0"/>
              <a:t> Choleva, </a:t>
            </a:r>
            <a:r>
              <a:rPr lang="cs-CZ" sz="2000" dirty="0"/>
              <a:t>Ph.D.; </a:t>
            </a:r>
            <a:r>
              <a:rPr lang="cs-CZ" sz="2000" dirty="0" smtClean="0">
                <a:hlinkClick r:id="rId11"/>
              </a:rPr>
              <a:t>lukas.choleva@osu.cz</a:t>
            </a:r>
            <a:r>
              <a:rPr lang="cs-CZ" sz="2000" dirty="0" smtClean="0"/>
              <a:t>; </a:t>
            </a:r>
            <a:r>
              <a:rPr lang="cs-CZ" sz="2000" dirty="0"/>
              <a:t>tel. </a:t>
            </a:r>
            <a:r>
              <a:rPr lang="cs-CZ" sz="2000" dirty="0" smtClean="0"/>
              <a:t>732 660 778</a:t>
            </a:r>
            <a:r>
              <a:rPr lang="cs-CZ" sz="2000" dirty="0" smtClean="0"/>
              <a:t>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08708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22" y="95706"/>
            <a:ext cx="1080120" cy="115212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0847142" y="769861"/>
            <a:ext cx="13038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smtClean="0"/>
              <a:t>ÚŽFG AV ČR, </a:t>
            </a:r>
            <a:r>
              <a:rPr lang="cs-CZ" sz="1100" dirty="0" err="1" smtClean="0"/>
              <a:t>v.v.i</a:t>
            </a:r>
            <a:r>
              <a:rPr lang="cs-CZ" sz="1100" dirty="0" smtClean="0"/>
              <a:t>., Liběchov</a:t>
            </a:r>
            <a:endParaRPr lang="cs-CZ" sz="1100" dirty="0"/>
          </a:p>
        </p:txBody>
      </p:sp>
      <p:pic>
        <p:nvPicPr>
          <p:cNvPr id="7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268" y="173985"/>
            <a:ext cx="653663" cy="626903"/>
          </a:xfrm>
          <a:prstGeom prst="rect">
            <a:avLst/>
          </a:prstGeom>
          <a:noFill/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960CC866-11A5-528F-64EA-D91E4A18154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smtClean="0"/>
              <a:t>Záhadní a záhadnější karasi našich vod</a:t>
            </a:r>
            <a:endParaRPr lang="cs-CZ" sz="3200" dirty="0"/>
          </a:p>
        </p:txBody>
      </p:sp>
      <p:sp>
        <p:nvSpPr>
          <p:cNvPr id="2" name="Obdélník 1"/>
          <p:cNvSpPr/>
          <p:nvPr/>
        </p:nvSpPr>
        <p:spPr>
          <a:xfrm>
            <a:off x="1433882" y="2551837"/>
            <a:ext cx="97309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l-PL" b="1" dirty="0" smtClean="0"/>
              <a:t>Snaha pochopit rozmanitost populačních typů</a:t>
            </a:r>
            <a:endParaRPr lang="pl-PL" b="1" dirty="0"/>
          </a:p>
          <a:p>
            <a:pPr>
              <a:lnSpc>
                <a:spcPct val="200000"/>
              </a:lnSpc>
            </a:pPr>
            <a:r>
              <a:rPr lang="cs-CZ" b="1" dirty="0" smtClean="0"/>
              <a:t>Snaha porozumět diverzitě reprodukčních modů</a:t>
            </a:r>
            <a:endParaRPr lang="cs-CZ" b="1" dirty="0"/>
          </a:p>
          <a:p>
            <a:pPr>
              <a:lnSpc>
                <a:spcPct val="200000"/>
              </a:lnSpc>
            </a:pPr>
            <a:r>
              <a:rPr lang="cs-CZ" b="1" dirty="0" smtClean="0"/>
              <a:t>Identifikovat vhodné zdrojové populace pro ochranu a podporu karase obecného</a:t>
            </a:r>
          </a:p>
        </p:txBody>
      </p:sp>
    </p:spTree>
    <p:extLst>
      <p:ext uri="{BB962C8B-B14F-4D97-AF65-F5344CB8AC3E}">
        <p14:creationId xmlns:p14="http://schemas.microsoft.com/office/powerpoint/2010/main" val="226943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22" y="95706"/>
            <a:ext cx="1080120" cy="115212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0847142" y="769861"/>
            <a:ext cx="13038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smtClean="0"/>
              <a:t>ÚŽFG AV ČR, </a:t>
            </a:r>
            <a:r>
              <a:rPr lang="cs-CZ" sz="1100" dirty="0" err="1" smtClean="0"/>
              <a:t>v.v.i</a:t>
            </a:r>
            <a:r>
              <a:rPr lang="cs-CZ" sz="1100" dirty="0" smtClean="0"/>
              <a:t>., Liběchov</a:t>
            </a:r>
            <a:endParaRPr lang="cs-CZ" sz="1100" dirty="0"/>
          </a:p>
        </p:txBody>
      </p:sp>
      <p:pic>
        <p:nvPicPr>
          <p:cNvPr id="7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268" y="173985"/>
            <a:ext cx="653663" cy="626903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5" t="13121" r="32047" b="15610"/>
          <a:stretch>
            <a:fillRect/>
          </a:stretch>
        </p:blipFill>
        <p:spPr bwMode="auto">
          <a:xfrm>
            <a:off x="202628" y="1690688"/>
            <a:ext cx="4535488" cy="4560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6" t="44277" r="38307" b="9722"/>
          <a:stretch/>
        </p:blipFill>
        <p:spPr bwMode="auto">
          <a:xfrm>
            <a:off x="7731786" y="1825625"/>
            <a:ext cx="4177829" cy="349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960CC866-11A5-528F-64EA-D91E4A18154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smtClean="0"/>
              <a:t>Rozmanitost </a:t>
            </a:r>
            <a:r>
              <a:rPr lang="cs-CZ" sz="3200" dirty="0" err="1" smtClean="0"/>
              <a:t>karasovitých</a:t>
            </a:r>
            <a:r>
              <a:rPr lang="cs-CZ" sz="3200" dirty="0" smtClean="0"/>
              <a:t> v Evropě</a:t>
            </a:r>
            <a:endParaRPr lang="cs-CZ" sz="3200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D696C21-3329-8CB3-B238-FC263BD49FDF}"/>
              </a:ext>
            </a:extLst>
          </p:cNvPr>
          <p:cNvSpPr txBox="1"/>
          <p:nvPr/>
        </p:nvSpPr>
        <p:spPr>
          <a:xfrm>
            <a:off x="5087684" y="6491923"/>
            <a:ext cx="4086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400" dirty="0" err="1" smtClean="0">
                <a:latin typeface="AdvP403A40"/>
              </a:rPr>
              <a:t>Orig</a:t>
            </a:r>
            <a:r>
              <a:rPr lang="cs-CZ" sz="1400" dirty="0" smtClean="0">
                <a:latin typeface="AdvP403A40"/>
              </a:rPr>
              <a:t>. K. </a:t>
            </a:r>
            <a:r>
              <a:rPr lang="cs-CZ" sz="1400" dirty="0" err="1" smtClean="0">
                <a:latin typeface="AdvP403A40"/>
              </a:rPr>
              <a:t>Rylková</a:t>
            </a:r>
            <a:r>
              <a:rPr lang="cs-CZ" sz="1400" dirty="0" smtClean="0">
                <a:latin typeface="AdvP403A40"/>
              </a:rPr>
              <a:t> </a:t>
            </a:r>
            <a:r>
              <a:rPr lang="cs-CZ" sz="1400" dirty="0" smtClean="0">
                <a:latin typeface="AdvP403A40"/>
              </a:rPr>
              <a:t>a </a:t>
            </a:r>
            <a:r>
              <a:rPr lang="cs-CZ" sz="1400" dirty="0" smtClean="0">
                <a:latin typeface="AdvP403A40"/>
              </a:rPr>
              <a:t>L. Kalous</a:t>
            </a:r>
            <a:endParaRPr lang="en-US" sz="1800" b="0" i="0" u="none" strike="noStrike" baseline="0" dirty="0">
              <a:latin typeface="AdvP403A4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756404" y="1863540"/>
            <a:ext cx="27675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/>
              <a:t>k</a:t>
            </a:r>
            <a:r>
              <a:rPr lang="cs-CZ" sz="1200" b="1" dirty="0" smtClean="0"/>
              <a:t>aras obecný (</a:t>
            </a:r>
            <a:r>
              <a:rPr lang="cs-CZ" sz="1200" b="1" i="1" dirty="0" err="1" smtClean="0"/>
              <a:t>Carassus</a:t>
            </a:r>
            <a:r>
              <a:rPr lang="cs-CZ" sz="1200" b="1" i="1" dirty="0" smtClean="0"/>
              <a:t> </a:t>
            </a:r>
            <a:r>
              <a:rPr lang="cs-CZ" sz="1200" b="1" i="1" dirty="0" err="1" smtClean="0"/>
              <a:t>carassius</a:t>
            </a:r>
            <a:r>
              <a:rPr lang="cs-CZ" sz="1200" b="1" dirty="0" smtClean="0"/>
              <a:t>)</a:t>
            </a:r>
            <a:endParaRPr lang="cs-CZ" sz="1200" b="1" dirty="0"/>
          </a:p>
          <a:p>
            <a:pPr>
              <a:lnSpc>
                <a:spcPct val="150000"/>
              </a:lnSpc>
            </a:pPr>
            <a:r>
              <a:rPr lang="cs-CZ" sz="1200" b="1" dirty="0"/>
              <a:t>karas zlatý (</a:t>
            </a:r>
            <a:r>
              <a:rPr lang="cs-CZ" sz="1200" b="1" i="1" dirty="0"/>
              <a:t>C. </a:t>
            </a:r>
            <a:r>
              <a:rPr lang="cs-CZ" sz="1200" b="1" i="1" dirty="0" err="1"/>
              <a:t>auratus</a:t>
            </a:r>
            <a:r>
              <a:rPr lang="cs-CZ" sz="1200" b="1" dirty="0"/>
              <a:t>)</a:t>
            </a:r>
          </a:p>
          <a:p>
            <a:pPr>
              <a:lnSpc>
                <a:spcPct val="150000"/>
              </a:lnSpc>
            </a:pPr>
            <a:r>
              <a:rPr lang="cs-CZ" sz="1200" b="1" dirty="0"/>
              <a:t>karas stříbřitý (</a:t>
            </a:r>
            <a:r>
              <a:rPr lang="cs-CZ" sz="1200" b="1" i="1" dirty="0"/>
              <a:t>C. </a:t>
            </a:r>
            <a:r>
              <a:rPr lang="cs-CZ" sz="1200" b="1" i="1" dirty="0" err="1"/>
              <a:t>gibelio</a:t>
            </a:r>
            <a:r>
              <a:rPr lang="cs-CZ" sz="1200" b="1" dirty="0"/>
              <a:t>)</a:t>
            </a:r>
          </a:p>
          <a:p>
            <a:pPr>
              <a:lnSpc>
                <a:spcPct val="150000"/>
              </a:lnSpc>
            </a:pPr>
            <a:r>
              <a:rPr lang="cs-CZ" sz="1200" b="1" dirty="0"/>
              <a:t>karas </a:t>
            </a:r>
            <a:r>
              <a:rPr lang="cs-CZ" sz="1200" b="1" dirty="0" err="1"/>
              <a:t>ginbuna</a:t>
            </a:r>
            <a:r>
              <a:rPr lang="cs-CZ" sz="1200" b="1" dirty="0"/>
              <a:t> (</a:t>
            </a:r>
            <a:r>
              <a:rPr lang="cs-CZ" sz="1200" b="1" i="1" dirty="0"/>
              <a:t>C. </a:t>
            </a:r>
            <a:r>
              <a:rPr lang="cs-CZ" sz="1200" b="1" i="1" dirty="0" err="1"/>
              <a:t>langsdorfii</a:t>
            </a:r>
            <a:r>
              <a:rPr lang="cs-CZ" sz="1200" b="1" dirty="0"/>
              <a:t>)</a:t>
            </a:r>
          </a:p>
          <a:p>
            <a:pPr>
              <a:lnSpc>
                <a:spcPct val="150000"/>
              </a:lnSpc>
            </a:pPr>
            <a:r>
              <a:rPr lang="cs-CZ" sz="1200" b="1" dirty="0"/>
              <a:t>karas </a:t>
            </a:r>
            <a:r>
              <a:rPr lang="cs-CZ" sz="1200" b="1" dirty="0" err="1"/>
              <a:t>cuvierův</a:t>
            </a:r>
            <a:r>
              <a:rPr lang="cs-CZ" sz="1200" b="1" dirty="0"/>
              <a:t> (</a:t>
            </a:r>
            <a:r>
              <a:rPr lang="cs-CZ" sz="1200" b="1" i="1" dirty="0"/>
              <a:t>C. </a:t>
            </a:r>
            <a:r>
              <a:rPr lang="cs-CZ" sz="1200" b="1" i="1" dirty="0" err="1"/>
              <a:t>cuvieri</a:t>
            </a:r>
            <a:r>
              <a:rPr lang="cs-CZ" sz="1200" b="1" dirty="0"/>
              <a:t>) </a:t>
            </a:r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185494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22" y="95706"/>
            <a:ext cx="1080120" cy="115212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0847142" y="769861"/>
            <a:ext cx="13038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smtClean="0"/>
              <a:t>ÚŽFG AV ČR, </a:t>
            </a:r>
            <a:r>
              <a:rPr lang="cs-CZ" sz="1100" dirty="0" err="1" smtClean="0"/>
              <a:t>v.v.i</a:t>
            </a:r>
            <a:r>
              <a:rPr lang="cs-CZ" sz="1100" dirty="0" smtClean="0"/>
              <a:t>., Liběchov</a:t>
            </a:r>
            <a:endParaRPr lang="cs-CZ" sz="1100" dirty="0"/>
          </a:p>
        </p:txBody>
      </p:sp>
      <p:pic>
        <p:nvPicPr>
          <p:cNvPr id="7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268" y="173985"/>
            <a:ext cx="653663" cy="626903"/>
          </a:xfrm>
          <a:prstGeom prst="rect">
            <a:avLst/>
          </a:prstGeom>
          <a:noFill/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/>
          <a:srcRect l="26133" t="26215" r="30036"/>
          <a:stretch/>
        </p:blipFill>
        <p:spPr>
          <a:xfrm>
            <a:off x="1481328" y="2112264"/>
            <a:ext cx="6637612" cy="4187952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5934456" y="6300216"/>
            <a:ext cx="2111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 smtClean="0"/>
              <a:t>Jeffries</a:t>
            </a:r>
            <a:r>
              <a:rPr lang="cs-CZ" sz="1200" dirty="0" smtClean="0"/>
              <a:t> et al., Mol </a:t>
            </a:r>
            <a:r>
              <a:rPr lang="cs-CZ" sz="1200" dirty="0" err="1" smtClean="0"/>
              <a:t>Ecol</a:t>
            </a:r>
            <a:r>
              <a:rPr lang="cs-CZ" sz="1200" dirty="0" smtClean="0"/>
              <a:t> 2016</a:t>
            </a:r>
            <a:endParaRPr lang="cs-CZ" sz="1200" dirty="0"/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960CC866-11A5-528F-64EA-D91E4A18154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smtClean="0"/>
              <a:t>Rozmanitost karase obecného v Evropě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30265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22" y="95706"/>
            <a:ext cx="1080120" cy="115212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0847142" y="769861"/>
            <a:ext cx="13038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smtClean="0"/>
              <a:t>ÚŽFG AV ČR, </a:t>
            </a:r>
            <a:r>
              <a:rPr lang="cs-CZ" sz="1100" dirty="0" err="1" smtClean="0"/>
              <a:t>v.v.i</a:t>
            </a:r>
            <a:r>
              <a:rPr lang="cs-CZ" sz="1100" dirty="0" smtClean="0"/>
              <a:t>., Liběchov</a:t>
            </a:r>
            <a:endParaRPr lang="cs-CZ" sz="1100" dirty="0"/>
          </a:p>
        </p:txBody>
      </p:sp>
      <p:pic>
        <p:nvPicPr>
          <p:cNvPr id="7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268" y="173985"/>
            <a:ext cx="653663" cy="626903"/>
          </a:xfrm>
          <a:prstGeom prst="rect">
            <a:avLst/>
          </a:prstGeom>
          <a:noFill/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960CC866-11A5-528F-64EA-D91E4A18154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smtClean="0"/>
              <a:t>Další původní karas v Evropě?</a:t>
            </a:r>
            <a:endParaRPr lang="cs-CZ" sz="32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F84BB5B-3A3C-C10A-BE2B-461A382199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140" y="1838520"/>
            <a:ext cx="6300687" cy="436841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01830D6-64D7-E2FC-7631-2CF6082A52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7936" y="3264408"/>
            <a:ext cx="4571654" cy="233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6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22" y="95706"/>
            <a:ext cx="1080120" cy="115212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0847142" y="769861"/>
            <a:ext cx="13038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smtClean="0"/>
              <a:t>ÚŽFG AV ČR, </a:t>
            </a:r>
            <a:r>
              <a:rPr lang="cs-CZ" sz="1100" dirty="0" err="1" smtClean="0"/>
              <a:t>v.v.i</a:t>
            </a:r>
            <a:r>
              <a:rPr lang="cs-CZ" sz="1100" dirty="0" smtClean="0"/>
              <a:t>., Liběchov</a:t>
            </a:r>
            <a:endParaRPr lang="cs-CZ" sz="1100" dirty="0"/>
          </a:p>
        </p:txBody>
      </p:sp>
      <p:pic>
        <p:nvPicPr>
          <p:cNvPr id="7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268" y="173985"/>
            <a:ext cx="653663" cy="626903"/>
          </a:xfrm>
          <a:prstGeom prst="rect">
            <a:avLst/>
          </a:prstGeom>
          <a:noFill/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/>
          <a:srcRect l="32705" t="9187" r="20912"/>
          <a:stretch/>
        </p:blipFill>
        <p:spPr>
          <a:xfrm>
            <a:off x="1417319" y="1960107"/>
            <a:ext cx="4174785" cy="4427532"/>
          </a:xfrm>
          <a:prstGeom prst="rect">
            <a:avLst/>
          </a:prstGeom>
        </p:spPr>
      </p:pic>
      <p:pic>
        <p:nvPicPr>
          <p:cNvPr id="9" name="Zástupný symbol pro obsah 9">
            <a:extLst>
              <a:ext uri="{FF2B5EF4-FFF2-40B4-BE49-F238E27FC236}">
                <a16:creationId xmlns:a16="http://schemas.microsoft.com/office/drawing/2014/main" id="{E82C0DF8-4C4F-A2EA-C0D4-0FAB6E8260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3648" y="2286564"/>
            <a:ext cx="5855992" cy="346084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680192" y="5779008"/>
            <a:ext cx="1186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Foto M. </a:t>
            </a:r>
            <a:r>
              <a:rPr lang="cs-CZ" sz="1200" dirty="0" err="1" smtClean="0"/>
              <a:t>Petrtýl</a:t>
            </a:r>
            <a:endParaRPr lang="cs-CZ" sz="1200" dirty="0"/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960CC866-11A5-528F-64EA-D91E4A18154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smtClean="0"/>
              <a:t>Rozmanitost </a:t>
            </a:r>
            <a:r>
              <a:rPr lang="cs-CZ" sz="3200" dirty="0" err="1" smtClean="0"/>
              <a:t>karasovitých</a:t>
            </a:r>
            <a:r>
              <a:rPr lang="cs-CZ" sz="3200" dirty="0" smtClean="0"/>
              <a:t> v Evropě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2886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22" y="95706"/>
            <a:ext cx="1080120" cy="115212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0847142" y="769861"/>
            <a:ext cx="13038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smtClean="0"/>
              <a:t>ÚŽFG AV ČR, </a:t>
            </a:r>
            <a:r>
              <a:rPr lang="cs-CZ" sz="1100" dirty="0" err="1" smtClean="0"/>
              <a:t>v.v.i</a:t>
            </a:r>
            <a:r>
              <a:rPr lang="cs-CZ" sz="1100" dirty="0" smtClean="0"/>
              <a:t>., Liběchov</a:t>
            </a:r>
            <a:endParaRPr lang="cs-CZ" sz="1100" dirty="0"/>
          </a:p>
        </p:txBody>
      </p:sp>
      <p:pic>
        <p:nvPicPr>
          <p:cNvPr id="7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268" y="173985"/>
            <a:ext cx="653663" cy="626903"/>
          </a:xfrm>
          <a:prstGeom prst="rect">
            <a:avLst/>
          </a:prstGeom>
          <a:noFill/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960CC866-11A5-528F-64EA-D91E4A18154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smtClean="0"/>
              <a:t>Záhadní a záhadnější karasi našich vod</a:t>
            </a:r>
            <a:endParaRPr lang="cs-CZ" sz="3200" dirty="0"/>
          </a:p>
        </p:txBody>
      </p:sp>
      <p:sp>
        <p:nvSpPr>
          <p:cNvPr id="2" name="Obdélník 1"/>
          <p:cNvSpPr/>
          <p:nvPr/>
        </p:nvSpPr>
        <p:spPr>
          <a:xfrm>
            <a:off x="1433882" y="2551837"/>
            <a:ext cx="100967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l-PL" b="1" dirty="0" smtClean="0"/>
              <a:t>karas obecný u nás:</a:t>
            </a:r>
            <a:endParaRPr lang="cs-CZ" b="1" dirty="0" smtClean="0"/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cs-CZ" b="1" dirty="0" smtClean="0"/>
              <a:t>přinejmenším 2 linie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cs-CZ" b="1" dirty="0" smtClean="0"/>
              <a:t>přinejmenším 2 formy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A00B1CC-DE04-E4B2-9AD6-135D842C85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0784" y="4389120"/>
            <a:ext cx="2879593" cy="170280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6"/>
          <a:srcRect l="26133" t="26215" r="43804"/>
          <a:stretch/>
        </p:blipFill>
        <p:spPr>
          <a:xfrm>
            <a:off x="2559608" y="4306163"/>
            <a:ext cx="2370022" cy="2180222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2817705" y="6486385"/>
            <a:ext cx="2111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 smtClean="0"/>
              <a:t>Jeffries</a:t>
            </a:r>
            <a:r>
              <a:rPr lang="cs-CZ" sz="1200" dirty="0" smtClean="0"/>
              <a:t> et al., Mol </a:t>
            </a:r>
            <a:r>
              <a:rPr lang="cs-CZ" sz="1200" dirty="0" err="1" smtClean="0"/>
              <a:t>Ecol</a:t>
            </a:r>
            <a:r>
              <a:rPr lang="cs-CZ" sz="1200" dirty="0" smtClean="0"/>
              <a:t> 2016</a:t>
            </a:r>
            <a:endParaRPr lang="cs-CZ" sz="1200" dirty="0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879" y="4389120"/>
            <a:ext cx="2750186" cy="2062639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6797139" y="6091922"/>
            <a:ext cx="1605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www.karasobecny.cz</a:t>
            </a:r>
            <a:endParaRPr lang="cs-CZ" sz="12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10464191" y="6453098"/>
            <a:ext cx="1159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Foto J. Matějů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77915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22" y="95706"/>
            <a:ext cx="1080120" cy="115212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0847142" y="769861"/>
            <a:ext cx="13038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smtClean="0"/>
              <a:t>ÚŽFG AV ČR, </a:t>
            </a:r>
            <a:r>
              <a:rPr lang="cs-CZ" sz="1100" dirty="0" err="1" smtClean="0"/>
              <a:t>v.v.i</a:t>
            </a:r>
            <a:r>
              <a:rPr lang="cs-CZ" sz="1100" dirty="0" smtClean="0"/>
              <a:t>., Liběchov</a:t>
            </a:r>
            <a:endParaRPr lang="cs-CZ" sz="1100" dirty="0"/>
          </a:p>
        </p:txBody>
      </p:sp>
      <p:pic>
        <p:nvPicPr>
          <p:cNvPr id="7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268" y="173985"/>
            <a:ext cx="653663" cy="626903"/>
          </a:xfrm>
          <a:prstGeom prst="rect">
            <a:avLst/>
          </a:prstGeom>
          <a:noFill/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960CC866-11A5-528F-64EA-D91E4A18154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smtClean="0"/>
              <a:t>Záhadní a záhadnější karasi našich vod</a:t>
            </a:r>
            <a:endParaRPr lang="cs-CZ" sz="3200" dirty="0"/>
          </a:p>
        </p:txBody>
      </p:sp>
      <p:sp>
        <p:nvSpPr>
          <p:cNvPr id="2" name="Obdélník 1"/>
          <p:cNvSpPr/>
          <p:nvPr/>
        </p:nvSpPr>
        <p:spPr>
          <a:xfrm>
            <a:off x="1433882" y="2551837"/>
            <a:ext cx="100967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l-PL" b="1" dirty="0" smtClean="0"/>
              <a:t>Vzorkování v </a:t>
            </a:r>
            <a:r>
              <a:rPr lang="cs-CZ" b="1" dirty="0" smtClean="0"/>
              <a:t>povodí Odry, Moravy a Labe</a:t>
            </a:r>
          </a:p>
          <a:p>
            <a:pPr>
              <a:lnSpc>
                <a:spcPct val="200000"/>
              </a:lnSpc>
            </a:pPr>
            <a:r>
              <a:rPr lang="cs-CZ" b="1" dirty="0" smtClean="0"/>
              <a:t>Genetická analýza na úrovni populací</a:t>
            </a:r>
          </a:p>
          <a:p>
            <a:pPr>
              <a:lnSpc>
                <a:spcPct val="200000"/>
              </a:lnSpc>
            </a:pPr>
            <a:r>
              <a:rPr lang="cs-CZ" b="1" dirty="0" smtClean="0"/>
              <a:t>Studium variability mitochondriální DNA (gen pro </a:t>
            </a:r>
            <a:r>
              <a:rPr lang="cs-CZ" b="1" i="1" dirty="0" smtClean="0"/>
              <a:t>cytochrom b</a:t>
            </a:r>
            <a:r>
              <a:rPr lang="cs-CZ" b="1" dirty="0" smtClean="0"/>
              <a:t>) a jaderné DNA (</a:t>
            </a:r>
            <a:r>
              <a:rPr lang="cs-CZ" b="1" i="1" dirty="0" smtClean="0"/>
              <a:t>S7 intron</a:t>
            </a:r>
            <a:r>
              <a:rPr lang="cs-CZ" b="1" dirty="0" smtClean="0"/>
              <a:t>)</a:t>
            </a:r>
          </a:p>
        </p:txBody>
      </p:sp>
      <p:pic>
        <p:nvPicPr>
          <p:cNvPr id="8" name="Obrázek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0" b="19542"/>
          <a:stretch/>
        </p:blipFill>
        <p:spPr bwMode="auto">
          <a:xfrm>
            <a:off x="7655861" y="1607572"/>
            <a:ext cx="4479012" cy="226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704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1259</Words>
  <Application>Microsoft Office PowerPoint</Application>
  <PresentationFormat>Širokoúhlá obrazovka</PresentationFormat>
  <Paragraphs>403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2" baseType="lpstr">
      <vt:lpstr>AdvP403A40</vt:lpstr>
      <vt:lpstr>Aptos</vt:lpstr>
      <vt:lpstr>Aptos Display</vt:lpstr>
      <vt:lpstr>Arial</vt:lpstr>
      <vt:lpstr>Calibri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marek baxa</dc:creator>
  <cp:lastModifiedBy>Lukas Choleva</cp:lastModifiedBy>
  <cp:revision>31</cp:revision>
  <dcterms:created xsi:type="dcterms:W3CDTF">2024-03-08T08:59:42Z</dcterms:created>
  <dcterms:modified xsi:type="dcterms:W3CDTF">2024-03-21T22:58:08Z</dcterms:modified>
</cp:coreProperties>
</file>