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4" r:id="rId4"/>
    <p:sldId id="259" r:id="rId5"/>
    <p:sldId id="265" r:id="rId6"/>
    <p:sldId id="266" r:id="rId7"/>
    <p:sldId id="267" r:id="rId8"/>
    <p:sldId id="268" r:id="rId9"/>
    <p:sldId id="274" r:id="rId10"/>
    <p:sldId id="275" r:id="rId11"/>
    <p:sldId id="271" r:id="rId12"/>
    <p:sldId id="272" r:id="rId13"/>
    <p:sldId id="273" r:id="rId14"/>
    <p:sldId id="262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F985FF-0DFD-34A5-2336-64F423751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E51460A-4E06-238B-4A4B-B9CD0F59BC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116121-B56E-45F8-9E48-52D2EB9FA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CD9A4A-A2F2-5F4B-0187-CB13467F4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6ED036-CC22-955B-6DE8-9AB7778D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353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66C971-876E-D4B2-A496-21A641953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1EDC53E-8013-0C55-4E79-C0E9E8EB4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464B21-685D-72E0-A891-93C119794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954980-4306-53AB-9093-9BD8D63A2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91634BB-1DE5-7F67-7170-D8486173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5310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77957AA-0E91-F847-842F-13BC9F4D55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1BFA1D4-D245-64D0-C0F0-E46AE7E33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206F57-3B2A-3CF7-8BEA-F6E65DD44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AD7E71-12E3-BEAF-D6AC-27E4ADE57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A630EE-2909-7BED-9BC6-18E0F5633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113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B8D1CF-FED3-B21E-2F4F-FBEECC50C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C51400-DEE6-FB28-A1F6-5C7C74F59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A5D4ED2-FE3E-5697-B316-77585CAA6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C3320D-950F-57C1-A5DF-F98B647B4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3911D1-2D87-BC9F-ED6B-4874F91EA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96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BE930B-0C3F-B43F-18C6-93419D17D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C325018-39D3-265D-E282-8378E4D3D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91987F-E855-86D5-7D51-BB5B2433B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E132D2-382D-AD96-0373-536EE6983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88FB86-F2C0-60F4-003C-30D2AF94F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803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2DD9DF-03CE-3037-FA92-B194D4AC8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F25360-D227-DB47-ACF9-26841AB2C0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A5DA46E-A70C-ACB7-0376-B51346E38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C2601C-809C-F7E2-6F4C-ED08A5E18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7AC1EB2-DBCF-676D-39E3-DC08D736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CE8BF89-E233-3BE1-358C-8CEF3805E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2748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00A0C0-70C6-C6B3-05EA-91C92EE5C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69FDFA9-AC66-516D-C8F4-FD3A6F27C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F167A7A-B1DF-CE83-6B88-13BC370F5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974F895-347E-38C1-321B-90DFFCC65C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F29A108-8307-62BD-9D0C-E8B74DFFF2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D9FF0CB-8036-DE78-3199-25CE032E1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FFBA75C-D255-2DC2-2C8C-21343C3AB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F60933B-8EBB-23EA-6984-0D37DF313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052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BA7D5E-61FC-AB67-586A-2478F4C00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C480F65-8DD8-055E-EDBC-2F0F9735B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45E2F0C-1856-6707-7DF2-779CF03E4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ED10B31-BDD3-3AD9-7EFB-D07A16E2F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973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721080D-E0A2-EA2B-EF3A-4CF3CBE7E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E9A386C-7CE1-2BE6-2073-8D944D6E3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A7DB3D4-6B0F-7A90-84E0-817AAF157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735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03B4EF-EC5D-17A8-E581-166AB831E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0EB16D-18B3-6F71-8EEF-0AB0ED4E8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726F335-1D07-43FF-7D72-3F870D618F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75A3A45-3FB8-DA38-5EF5-AD98321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CF95DF4-F5C2-80E9-636E-C61FD96C5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3E292E3-7F85-CB7D-6524-A6983F0BF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5024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5083DD-DF0A-34A8-6ABE-4C5CE1ECC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68B3E85-E49A-1ADD-A283-E2A7E08490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DBF9D0A-FA41-D1B9-8FD7-E95549E1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7A72418-CDAF-5F3A-640C-E5B5580D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57D8F29-4998-8F65-DD34-F58BC6659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0284F24-2097-6698-33A8-156D23F96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48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1B98679-03E6-5D46-CE13-EB8818E0E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629C30-4EE6-C1E0-C935-65FBAB6BB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0E6B6C-1012-BEA1-E7FB-C0D526833E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B23A00-7674-7D90-BA31-87E6BAA25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D7F8BF-FB2F-6E0F-F861-2DDFC027B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319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3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emf"/><Relationship Id="rId7" Type="http://schemas.openxmlformats.org/officeDocument/2006/relationships/image" Target="../media/image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10" Type="http://schemas.openxmlformats.org/officeDocument/2006/relationships/image" Target="../media/image39.jpeg"/><Relationship Id="rId4" Type="http://schemas.openxmlformats.org/officeDocument/2006/relationships/image" Target="../media/image34.jpe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agri.cz/public/web/file/289649/Produkce_pludku_kapra_s_vyuzitim_pocatecniho_odchovu_v_kontrolovanych_podminkach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JP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2DF04-5B44-573F-5E28-A36B9BDAB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7E76E1A-E3FE-2F12-D10A-09F1334E7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95"/>
            <a:ext cx="12192000" cy="217481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42F771AB-39F8-E281-042A-284B8447A7E5}"/>
              </a:ext>
            </a:extLst>
          </p:cNvPr>
          <p:cNvSpPr/>
          <p:nvPr/>
        </p:nvSpPr>
        <p:spPr>
          <a:xfrm>
            <a:off x="53477" y="6454998"/>
            <a:ext cx="120770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algn="just"/>
            <a:r>
              <a:rPr lang="cs-CZ" sz="1000" b="1" i="1" dirty="0"/>
              <a:t>Norské fondy přispívají ke snižování hospodářských a sociálních rozdílů v Evropském hospodářském prostoru ǀ Norské fondy posilují bilaterální vztahy mezi Norskem a Českou republikou.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B5C5AC2-0CE6-F3D5-1677-AD751F1DD80F}"/>
              </a:ext>
            </a:extLst>
          </p:cNvPr>
          <p:cNvSpPr txBox="1"/>
          <p:nvPr/>
        </p:nvSpPr>
        <p:spPr>
          <a:xfrm>
            <a:off x="176165" y="2906570"/>
            <a:ext cx="11836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B050"/>
                </a:solidFill>
              </a:rPr>
              <a:t>Výběrovost potravy u raných stádií plůdku karase obecného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5E05B47-FB7F-AA47-E553-081315112FFB}"/>
              </a:ext>
            </a:extLst>
          </p:cNvPr>
          <p:cNvSpPr txBox="1"/>
          <p:nvPr/>
        </p:nvSpPr>
        <p:spPr>
          <a:xfrm>
            <a:off x="176165" y="4991311"/>
            <a:ext cx="11836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Petr Hanzlík, Ivo Přikryl, Martin Musil</a:t>
            </a:r>
          </a:p>
          <a:p>
            <a:pPr algn="ctr"/>
            <a:r>
              <a:rPr lang="cs-CZ" dirty="0"/>
              <a:t>ENKI, o.p.s.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CAC4E19-3113-B396-42BE-F7131F6B19B6}"/>
              </a:ext>
            </a:extLst>
          </p:cNvPr>
          <p:cNvSpPr txBox="1"/>
          <p:nvPr/>
        </p:nvSpPr>
        <p:spPr>
          <a:xfrm>
            <a:off x="176165" y="5951442"/>
            <a:ext cx="1183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Konference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RAGO – Vodňany 21. 3. 2024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4182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001" y="75580"/>
            <a:ext cx="1063255" cy="806539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8CF1DBDE-39DB-E937-BDB3-369C63EBB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dirty="0"/>
            </a:br>
            <a:br>
              <a:rPr lang="cs-CZ" dirty="0"/>
            </a:br>
            <a:r>
              <a:rPr lang="cs-CZ" dirty="0"/>
              <a:t>Přijatá potrava v jednotlivých dnech početné druhy (kusů/5 ryb)</a:t>
            </a:r>
            <a:br>
              <a:rPr lang="cs-CZ" dirty="0"/>
            </a:b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9A0D869-7240-30A9-B96B-CE206E623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712" y="1853232"/>
            <a:ext cx="10107956" cy="492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92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001" y="75580"/>
            <a:ext cx="1063255" cy="806539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6F8D7B27-5636-0938-A485-CEE7E3E67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Srovnání variability v potravě u jednotlivých </a:t>
            </a:r>
            <a:br>
              <a:rPr lang="cs-CZ" dirty="0"/>
            </a:br>
            <a:r>
              <a:rPr lang="cs-CZ" dirty="0"/>
              <a:t>kusů pro vybrané dny</a:t>
            </a:r>
            <a:br>
              <a:rPr lang="cs-CZ" dirty="0"/>
            </a:b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DCFE9B3-D318-00FE-3428-6FC298A68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06" y="1247244"/>
            <a:ext cx="2328874" cy="150431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E135362-E2A2-D31C-AC8C-4D398C7D7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0179" y="1247244"/>
            <a:ext cx="2328874" cy="150431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B7EA922-7E16-6FFB-F74B-C376030571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351" y="1247243"/>
            <a:ext cx="2328874" cy="15043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0B9EDE7-D4DC-CE2D-768C-B508586FFD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4523" y="1247242"/>
            <a:ext cx="2328874" cy="150431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4BE442B-909B-22E5-DFB9-CF50DE5260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0179" y="2863031"/>
            <a:ext cx="2328874" cy="150431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04C00DB-9AF8-3116-804F-F03F748D03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7650" y="2863030"/>
            <a:ext cx="2328874" cy="150431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08BBB75-8DDC-6726-D050-C8147B8742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4523" y="2857400"/>
            <a:ext cx="2328874" cy="150431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DE00FC0-17C4-D028-6EF4-A5FAA9C1C5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9906" y="4478818"/>
            <a:ext cx="2328874" cy="150431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ECB828D-2833-E266-B8CA-0B32E91DD2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0179" y="4478818"/>
            <a:ext cx="2328874" cy="150431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8A0F589-937F-C3D3-9533-5212FCC6EF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2708" y="2863031"/>
            <a:ext cx="2328874" cy="150431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CA5D3526-417F-A809-32B6-AC7306CAEA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1" y="6051460"/>
            <a:ext cx="11970327" cy="878897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A2F55652-D57A-1562-2B14-F4AB69211D1C}"/>
              </a:ext>
            </a:extLst>
          </p:cNvPr>
          <p:cNvSpPr txBox="1"/>
          <p:nvPr/>
        </p:nvSpPr>
        <p:spPr>
          <a:xfrm>
            <a:off x="299182" y="24880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0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36F89F5A-E318-47AE-D7C8-65DCBEC36AB1}"/>
              </a:ext>
            </a:extLst>
          </p:cNvPr>
          <p:cNvSpPr txBox="1"/>
          <p:nvPr/>
        </p:nvSpPr>
        <p:spPr>
          <a:xfrm>
            <a:off x="212065" y="1151877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4061213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001" y="75580"/>
            <a:ext cx="1063255" cy="806539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1DB38FA1-2E27-D03E-BD4F-422C80634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Vlivy zkreslující selektivitu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F9E15A5-C1F6-0313-220A-CFC927F1B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nereprezentativní vzorek nabídky potravy</a:t>
            </a:r>
          </a:p>
          <a:p>
            <a:r>
              <a:rPr lang="cs-CZ" dirty="0" err="1"/>
              <a:t>nedeterminovatelnost</a:t>
            </a:r>
            <a:r>
              <a:rPr lang="cs-CZ" dirty="0"/>
              <a:t> některých druhů v potravě</a:t>
            </a:r>
          </a:p>
          <a:p>
            <a:r>
              <a:rPr lang="cs-CZ" dirty="0"/>
              <a:t>nenáhodné rozmístění jedinců planktonu</a:t>
            </a:r>
          </a:p>
          <a:p>
            <a:r>
              <a:rPr lang="cs-CZ" dirty="0"/>
              <a:t>nedostatečná nabídka potravy</a:t>
            </a:r>
          </a:p>
          <a:p>
            <a:r>
              <a:rPr lang="cs-CZ" dirty="0"/>
              <a:t>pozor na vajíčka vířníků</a:t>
            </a:r>
          </a:p>
          <a:p>
            <a:r>
              <a:rPr lang="cs-CZ" dirty="0"/>
              <a:t>zbytky potravy v plůdku ze zásobní nádoby</a:t>
            </a:r>
          </a:p>
        </p:txBody>
      </p:sp>
    </p:spTree>
    <p:extLst>
      <p:ext uri="{BB962C8B-B14F-4D97-AF65-F5344CB8AC3E}">
        <p14:creationId xmlns:p14="http://schemas.microsoft.com/office/powerpoint/2010/main" val="1547022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001" y="75580"/>
            <a:ext cx="1063255" cy="806539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25475306-8214-FB85-632C-862B68B80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Shrnutí – co je plůdek v prvních dnech </a:t>
            </a:r>
            <a:br>
              <a:rPr lang="cs-CZ" dirty="0"/>
            </a:br>
            <a:r>
              <a:rPr lang="cs-CZ" dirty="0"/>
              <a:t>schopen žrát</a:t>
            </a:r>
            <a:br>
              <a:rPr lang="cs-CZ" dirty="0"/>
            </a:br>
            <a:endParaRPr lang="cs-CZ" dirty="0"/>
          </a:p>
        </p:txBody>
      </p:sp>
      <p:pic>
        <p:nvPicPr>
          <p:cNvPr id="6" name="Obrázek 5" descr="Obsah obrázku text, Písmo, snímek obrazovky, bílé&#10;&#10;Popis byl vytvořen automaticky">
            <a:extLst>
              <a:ext uri="{FF2B5EF4-FFF2-40B4-BE49-F238E27FC236}">
                <a16:creationId xmlns:a16="http://schemas.microsoft.com/office/drawing/2014/main" id="{5072C37F-78D6-9F67-0136-F567FF249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70" y="1514956"/>
            <a:ext cx="3698715" cy="2438488"/>
          </a:xfrm>
          <a:prstGeom prst="rect">
            <a:avLst/>
          </a:prstGeom>
        </p:spPr>
      </p:pic>
      <p:pic>
        <p:nvPicPr>
          <p:cNvPr id="8" name="Obrázek 7" descr="Obsah obrázku text, číslo, snímek obrazovky, Písmo&#10;&#10;Popis byl vytvořen automaticky">
            <a:extLst>
              <a:ext uri="{FF2B5EF4-FFF2-40B4-BE49-F238E27FC236}">
                <a16:creationId xmlns:a16="http://schemas.microsoft.com/office/drawing/2014/main" id="{638D58A1-295E-BACC-C765-E4D32A81C9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989" y="1514956"/>
            <a:ext cx="5554980" cy="387858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C6AD97C-806C-969B-62B9-AA4A05F605C3}"/>
              </a:ext>
            </a:extLst>
          </p:cNvPr>
          <p:cNvSpPr txBox="1"/>
          <p:nvPr/>
        </p:nvSpPr>
        <p:spPr>
          <a:xfrm>
            <a:off x="1728316" y="4401615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1982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2600463-D20F-5700-2960-D54451A33F63}"/>
              </a:ext>
            </a:extLst>
          </p:cNvPr>
          <p:cNvSpPr txBox="1"/>
          <p:nvPr/>
        </p:nvSpPr>
        <p:spPr>
          <a:xfrm>
            <a:off x="472273" y="5365824"/>
            <a:ext cx="107367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Podle našeho pokusu: 1.-2. den vířníky, nauplia, malé perloočky</a:t>
            </a:r>
          </a:p>
          <a:p>
            <a:r>
              <a:rPr lang="cs-CZ" dirty="0"/>
              <a:t>		         od. 3. dne velké vířníky, nauplia a kopepoditi, menší buchanky, perloočky do 0,5 mm</a:t>
            </a:r>
          </a:p>
          <a:p>
            <a:r>
              <a:rPr lang="cs-CZ" dirty="0"/>
              <a:t>		         od cca 10. dne kopepoditi, středně velké buchanky, perloočky do cca 1 mm</a:t>
            </a:r>
          </a:p>
        </p:txBody>
      </p:sp>
    </p:spTree>
    <p:extLst>
      <p:ext uri="{BB962C8B-B14F-4D97-AF65-F5344CB8AC3E}">
        <p14:creationId xmlns:p14="http://schemas.microsoft.com/office/powerpoint/2010/main" val="1254867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B69AE-D006-1448-C30F-E9CFAAD09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7B8FC4D8-C369-8F1F-96B1-168FC0B4C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872" r="23156" b="6698"/>
          <a:stretch/>
        </p:blipFill>
        <p:spPr>
          <a:xfrm>
            <a:off x="989124" y="5849319"/>
            <a:ext cx="1577907" cy="83805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A34E727-E15D-59C9-ECBA-14A72612E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817" y="6365703"/>
            <a:ext cx="1487871" cy="38162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9CD8D15-1090-FAFE-446E-24CB6788F0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7" t="14687" r="11888" b="13838"/>
          <a:stretch/>
        </p:blipFill>
        <p:spPr bwMode="auto">
          <a:xfrm>
            <a:off x="5591843" y="5683908"/>
            <a:ext cx="1007820" cy="681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3B2F6BAB-BECC-3E30-691F-A27C6F4D5B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698" y="5174393"/>
            <a:ext cx="2230601" cy="434461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AC0E5940-7D09-7D23-3830-23A9FFC25E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42" t="26526" r="56376" b="15001"/>
          <a:stretch/>
        </p:blipFill>
        <p:spPr>
          <a:xfrm>
            <a:off x="416757" y="4216810"/>
            <a:ext cx="2873440" cy="156320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5BE80E4-9122-74F1-5EC3-BBE8678CB318}"/>
              </a:ext>
            </a:extLst>
          </p:cNvPr>
          <p:cNvSpPr txBox="1"/>
          <p:nvPr/>
        </p:nvSpPr>
        <p:spPr>
          <a:xfrm>
            <a:off x="638160" y="3853267"/>
            <a:ext cx="265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Děkujeme za podporu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CD3813E-5454-EF54-0746-96F14AB0BCF6}"/>
              </a:ext>
            </a:extLst>
          </p:cNvPr>
          <p:cNvSpPr txBox="1"/>
          <p:nvPr/>
        </p:nvSpPr>
        <p:spPr>
          <a:xfrm>
            <a:off x="4770539" y="3853267"/>
            <a:ext cx="265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>
                <a:solidFill>
                  <a:srgbClr val="00B050"/>
                </a:solidFill>
              </a:rPr>
              <a:t>Partneři projektu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DC8C091-0497-D7D1-CDE2-351FD78B8F83}"/>
              </a:ext>
            </a:extLst>
          </p:cNvPr>
          <p:cNvSpPr txBox="1"/>
          <p:nvPr/>
        </p:nvSpPr>
        <p:spPr>
          <a:xfrm>
            <a:off x="8400967" y="3853267"/>
            <a:ext cx="3658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Děkujeme za propůjčení lokalit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372" y="4228901"/>
            <a:ext cx="1063255" cy="8065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556202B-2D9A-9302-74C1-F8626AD718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354" y="4216810"/>
            <a:ext cx="1573752" cy="81863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0E35F2D-9EB5-094E-7631-60C01B67AA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93" y="5076927"/>
            <a:ext cx="1331413" cy="62939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231E08D-31D4-1F04-35F2-F67A10B805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832" y="5849319"/>
            <a:ext cx="2223136" cy="65595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E76A3884-E608-ED29-5D83-08C15F4125A5}"/>
              </a:ext>
            </a:extLst>
          </p:cNvPr>
          <p:cNvSpPr txBox="1"/>
          <p:nvPr/>
        </p:nvSpPr>
        <p:spPr>
          <a:xfrm>
            <a:off x="2474141" y="1388099"/>
            <a:ext cx="6837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i="1" dirty="0">
                <a:solidFill>
                  <a:srgbClr val="00B050"/>
                </a:solidFill>
              </a:rPr>
              <a:t>Děkuji za pozornost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EFC6CF4-EE7F-E0E1-EEF6-D47378F2357C}"/>
              </a:ext>
            </a:extLst>
          </p:cNvPr>
          <p:cNvSpPr txBox="1"/>
          <p:nvPr/>
        </p:nvSpPr>
        <p:spPr>
          <a:xfrm>
            <a:off x="638160" y="3098959"/>
            <a:ext cx="11509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Kontakt: </a:t>
            </a:r>
            <a:r>
              <a:rPr lang="cs-CZ" sz="2000" b="1" i="0" dirty="0">
                <a:effectLst/>
                <a:latin typeface="Releway"/>
              </a:rPr>
              <a:t>Ing. Petr Hanzlík</a:t>
            </a:r>
            <a:r>
              <a:rPr lang="cs-CZ" sz="2000" dirty="0"/>
              <a:t>; hanzlik@enki.cz; tel. 731 634 826</a:t>
            </a:r>
          </a:p>
        </p:txBody>
      </p:sp>
    </p:spTree>
    <p:extLst>
      <p:ext uri="{BB962C8B-B14F-4D97-AF65-F5344CB8AC3E}">
        <p14:creationId xmlns:p14="http://schemas.microsoft.com/office/powerpoint/2010/main" val="4087082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001" y="75580"/>
            <a:ext cx="1063255" cy="80653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78" y="986695"/>
            <a:ext cx="10131841" cy="5699161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6D5424F5-6BA0-9682-D3FA-915B947C0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Metodika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7587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001" y="75580"/>
            <a:ext cx="1063255" cy="806539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B7BA8703-9FBC-212F-C6DB-CB10DD36C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dirty="0"/>
            </a:br>
            <a:br>
              <a:rPr lang="cs-CZ" dirty="0"/>
            </a:br>
            <a:r>
              <a:rPr lang="cs-CZ" dirty="0"/>
              <a:t>Růst plůdku a velikosti ústního otvoru</a:t>
            </a:r>
            <a:br>
              <a:rPr lang="cs-CZ" dirty="0"/>
            </a:b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ED17A4F-B006-7DA4-4824-0B6796F4E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71" y="2103005"/>
            <a:ext cx="4584589" cy="265199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9AA05CF-7DD8-D708-4F5A-94ED76C86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3762" y="2109102"/>
            <a:ext cx="4584589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1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001" y="75580"/>
            <a:ext cx="1063255" cy="806539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A5784782-1ACE-4924-3A14-090F10DA2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Selektivita – proč ji studovat</a:t>
            </a:r>
            <a:br>
              <a:rPr lang="cs-CZ" dirty="0"/>
            </a:b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180F9E1C-AB57-F788-E107-FE1C8D9DD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r>
              <a:rPr lang="cs-CZ" b="0" i="0" dirty="0">
                <a:solidFill>
                  <a:srgbClr val="111111"/>
                </a:solidFill>
                <a:effectLst/>
                <a:latin typeface="-apple-system"/>
              </a:rPr>
              <a:t>ODPOVĚĎ AI:</a:t>
            </a:r>
          </a:p>
          <a:p>
            <a:pPr algn="just"/>
            <a:r>
              <a:rPr lang="cs-CZ" b="0" i="0" dirty="0">
                <a:solidFill>
                  <a:srgbClr val="111111"/>
                </a:solidFill>
                <a:effectLst/>
                <a:latin typeface="-apple-system"/>
              </a:rPr>
              <a:t>Studium selektivity potravy plůdku karase obecného v umělých podmínkách je klíčové pro optimalizaci odchovu. V umělých podmínkách je možné přesněji kontrolovat složení a množství potravy, což je zásadní pro zajištění rychlého růstu a dobrého zdraví plůdku. </a:t>
            </a:r>
            <a:r>
              <a:rPr lang="cs-CZ" b="0" i="0" dirty="0">
                <a:effectLst/>
                <a:latin typeface="-apple-system"/>
                <a:hlinkClick r:id="rId4"/>
              </a:rPr>
              <a:t>Pochopení preferencí plůdku umožňuje výběr nejvhodnější potravy, což přispívá k vyššímu přežití a lepší kondici ryb</a:t>
            </a:r>
            <a:r>
              <a:rPr lang="cs-CZ" b="0" i="0" dirty="0">
                <a:effectLst/>
                <a:latin typeface="-apple-system"/>
              </a:rPr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6839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001" y="75580"/>
            <a:ext cx="1063255" cy="806539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5B979788-3365-BE47-0C3C-6D1A635D9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Metodické poznámky k provedení</a:t>
            </a:r>
            <a:br>
              <a:rPr lang="cs-CZ" dirty="0"/>
            </a:br>
            <a:endParaRPr lang="cs-CZ" dirty="0"/>
          </a:p>
        </p:txBody>
      </p:sp>
      <p:pic>
        <p:nvPicPr>
          <p:cNvPr id="6" name="Zástupný obsah 5" descr="Obsah obrázku text, snímek obrazovky, Písmo, dokument&#10;&#10;Popis byl vytvořen automaticky">
            <a:extLst>
              <a:ext uri="{FF2B5EF4-FFF2-40B4-BE49-F238E27FC236}">
                <a16:creationId xmlns:a16="http://schemas.microsoft.com/office/drawing/2014/main" id="{0BEB5EA3-38DF-AE2B-7E9E-6E603D4691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73" y="1690687"/>
            <a:ext cx="3128583" cy="4802187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9D83B5E-2F36-E1D6-7E16-FCCB527F786E}"/>
              </a:ext>
            </a:extLst>
          </p:cNvPr>
          <p:cNvSpPr txBox="1"/>
          <p:nvPr/>
        </p:nvSpPr>
        <p:spPr>
          <a:xfrm>
            <a:off x="3847391" y="1247244"/>
            <a:ext cx="6555513" cy="2763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Odběr zooplanktonu z různých nádrží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Nereprezentativní vzorky zooplanktonu ze startu jednotlivých dnů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Velké velikostní rozpětí jedinců zooplanktonu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Významná příměs síťového fytoplanktonu a velkých nálevníků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Zbytky potravy z předchozího krmení v trávicím traktu plůdku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3391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001" y="75580"/>
            <a:ext cx="1063255" cy="806539"/>
          </a:xfrm>
          <a:prstGeom prst="rect">
            <a:avLst/>
          </a:prstGeom>
        </p:spPr>
      </p:pic>
      <p:sp>
        <p:nvSpPr>
          <p:cNvPr id="9" name="Nadpis 8">
            <a:extLst>
              <a:ext uri="{FF2B5EF4-FFF2-40B4-BE49-F238E27FC236}">
                <a16:creationId xmlns:a16="http://schemas.microsoft.com/office/drawing/2014/main" id="{0D782AD3-AC07-0E9F-517C-4CE418500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Přehled druhů v planktonu</a:t>
            </a:r>
            <a:br>
              <a:rPr lang="cs-CZ" dirty="0"/>
            </a:b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8F2AA76-82AE-6E19-8C27-6BC14EC87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73" y="1980233"/>
            <a:ext cx="11192106" cy="3435830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6CBBBA5C-1DD7-207A-6114-D04E65EFDE08}"/>
              </a:ext>
            </a:extLst>
          </p:cNvPr>
          <p:cNvSpPr txBox="1"/>
          <p:nvPr/>
        </p:nvSpPr>
        <p:spPr>
          <a:xfrm>
            <a:off x="491973" y="5767754"/>
            <a:ext cx="445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C000"/>
                </a:solidFill>
              </a:rPr>
              <a:t>Druhy v trávicím traktu nedeterminovatelné</a:t>
            </a:r>
          </a:p>
        </p:txBody>
      </p:sp>
    </p:spTree>
    <p:extLst>
      <p:ext uri="{BB962C8B-B14F-4D97-AF65-F5344CB8AC3E}">
        <p14:creationId xmlns:p14="http://schemas.microsoft.com/office/powerpoint/2010/main" val="186554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001" y="75580"/>
            <a:ext cx="1063255" cy="806539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31C60026-6B47-B2A3-52FD-FF3451DAF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sz="4000" dirty="0"/>
            </a:br>
            <a:br>
              <a:rPr lang="cs-CZ" sz="4000" dirty="0"/>
            </a:br>
            <a:r>
              <a:rPr lang="cs-CZ" sz="4000" dirty="0"/>
              <a:t>Obrázky vybraných druhů ve stejném zvětšení </a:t>
            </a:r>
            <a:br>
              <a:rPr lang="cs-CZ" sz="4000" dirty="0"/>
            </a:br>
            <a:r>
              <a:rPr lang="cs-CZ" sz="4000" dirty="0"/>
              <a:t>a ústního otvoru 2. a 10. den</a:t>
            </a:r>
            <a:br>
              <a:rPr lang="cs-CZ" dirty="0"/>
            </a:b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6D644E5-ABCB-DFFB-8163-CC1B22D93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68" y="1871331"/>
            <a:ext cx="1879365" cy="229714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652976F-6972-943D-08AC-3797A8BA7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62368" y="4465676"/>
            <a:ext cx="2200635" cy="214857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075B89A-1C07-2C37-E975-148839C5C17A}"/>
              </a:ext>
            </a:extLst>
          </p:cNvPr>
          <p:cNvSpPr txBox="1"/>
          <p:nvPr/>
        </p:nvSpPr>
        <p:spPr>
          <a:xfrm>
            <a:off x="2636971" y="2120202"/>
            <a:ext cx="9284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2. den</a:t>
            </a:r>
          </a:p>
          <a:p>
            <a:r>
              <a:rPr lang="cs-CZ" dirty="0"/>
              <a:t>výška</a:t>
            </a:r>
          </a:p>
          <a:p>
            <a:r>
              <a:rPr lang="cs-CZ" dirty="0"/>
              <a:t>513 µm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8E9FD47-5324-CC92-94B4-FA87F24456B3}"/>
              </a:ext>
            </a:extLst>
          </p:cNvPr>
          <p:cNvSpPr txBox="1"/>
          <p:nvPr/>
        </p:nvSpPr>
        <p:spPr>
          <a:xfrm>
            <a:off x="2903974" y="4642338"/>
            <a:ext cx="9220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10. den</a:t>
            </a:r>
          </a:p>
          <a:p>
            <a:r>
              <a:rPr lang="cs-CZ" dirty="0"/>
              <a:t>šířka</a:t>
            </a:r>
          </a:p>
          <a:p>
            <a:r>
              <a:rPr lang="cs-CZ" dirty="0"/>
              <a:t>635 µm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C4C38E7A-DB91-66CB-3EB6-FC6D8B89A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0029" y="1916450"/>
            <a:ext cx="858413" cy="854603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BB373569-5EB7-DEC1-2281-36FF741632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9077" y="1884608"/>
            <a:ext cx="1288889" cy="1489524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8AD3CC35-BE09-5A83-0AD8-088AE7D13FD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641"/>
          <a:stretch/>
        </p:blipFill>
        <p:spPr>
          <a:xfrm>
            <a:off x="7423405" y="4168473"/>
            <a:ext cx="2514286" cy="2471805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6CDD8892-4643-92C5-69FA-91390BE539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9077" y="4168473"/>
            <a:ext cx="2519365" cy="2529524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B25BD462-9B77-F824-05E0-1A9136FD1A70}"/>
              </a:ext>
            </a:extLst>
          </p:cNvPr>
          <p:cNvSpPr txBox="1"/>
          <p:nvPr/>
        </p:nvSpPr>
        <p:spPr>
          <a:xfrm>
            <a:off x="4149693" y="3522517"/>
            <a:ext cx="1793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Acanthocyclops</a:t>
            </a:r>
            <a:endParaRPr lang="cs-CZ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59DB0977-E683-1301-1A7D-49321FE800BC}"/>
              </a:ext>
            </a:extLst>
          </p:cNvPr>
          <p:cNvSpPr txBox="1"/>
          <p:nvPr/>
        </p:nvSpPr>
        <p:spPr>
          <a:xfrm>
            <a:off x="5971308" y="2940625"/>
            <a:ext cx="1053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Daphnia</a:t>
            </a:r>
          </a:p>
          <a:p>
            <a:r>
              <a:rPr lang="cs-CZ" dirty="0"/>
              <a:t>ambigua</a:t>
            </a:r>
          </a:p>
        </p:txBody>
      </p:sp>
      <p:pic>
        <p:nvPicPr>
          <p:cNvPr id="11" name="Obrázek 10" descr="Obsah obrázku ryba, chrupavčití, umění&#10;&#10;Popis byl vytvořen automaticky">
            <a:extLst>
              <a:ext uri="{FF2B5EF4-FFF2-40B4-BE49-F238E27FC236}">
                <a16:creationId xmlns:a16="http://schemas.microsoft.com/office/drawing/2014/main" id="{5E4BA965-4E52-7526-F5D5-BA4028C153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005" y="1929294"/>
            <a:ext cx="4641997" cy="1178275"/>
          </a:xfrm>
          <a:prstGeom prst="rect">
            <a:avLst/>
          </a:prstGeom>
        </p:spPr>
      </p:pic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8ACF4179-C83D-EA5D-98A7-94D970637ECC}"/>
              </a:ext>
            </a:extLst>
          </p:cNvPr>
          <p:cNvCxnSpPr>
            <a:cxnSpLocks/>
          </p:cNvCxnSpPr>
          <p:nvPr/>
        </p:nvCxnSpPr>
        <p:spPr>
          <a:xfrm flipV="1">
            <a:off x="8607287" y="3043532"/>
            <a:ext cx="0" cy="5434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3C907C3A-EE43-2381-BD27-F79E8BA68166}"/>
              </a:ext>
            </a:extLst>
          </p:cNvPr>
          <p:cNvCxnSpPr>
            <a:cxnSpLocks/>
          </p:cNvCxnSpPr>
          <p:nvPr/>
        </p:nvCxnSpPr>
        <p:spPr>
          <a:xfrm flipV="1">
            <a:off x="9572388" y="2890063"/>
            <a:ext cx="0" cy="6968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480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001" y="75580"/>
            <a:ext cx="1063255" cy="806539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8CF1DBDE-39DB-E937-BDB3-369C63EBB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dirty="0"/>
            </a:br>
            <a:br>
              <a:rPr lang="cs-CZ" dirty="0"/>
            </a:br>
            <a:r>
              <a:rPr lang="cs-CZ" dirty="0"/>
              <a:t>Srovnání nabídky korýši před a po pokusu s potravou celý pokus</a:t>
            </a:r>
            <a:br>
              <a:rPr lang="cs-CZ" dirty="0"/>
            </a:b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C264D7F-6840-B38C-7DE8-7FBE6E6F9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928" y="1836452"/>
            <a:ext cx="7558780" cy="488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41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001" y="75580"/>
            <a:ext cx="1063255" cy="806539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8CF1DBDE-39DB-E937-BDB3-369C63EBB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dirty="0"/>
            </a:br>
            <a:br>
              <a:rPr lang="cs-CZ" dirty="0"/>
            </a:br>
            <a:r>
              <a:rPr lang="cs-CZ" dirty="0"/>
              <a:t>Srovnání nabídky vířníků před a po pokusu s potravou celý pokus</a:t>
            </a:r>
            <a:br>
              <a:rPr lang="cs-CZ" dirty="0"/>
            </a:b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FC2F165-F0FE-D37D-C856-BFE6CDB4E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816" y="1859653"/>
            <a:ext cx="7546312" cy="487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0352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1941</TotalTime>
  <Words>406</Words>
  <Application>Microsoft Office PowerPoint</Application>
  <PresentationFormat>Širokoúhlá obrazovka</PresentationFormat>
  <Paragraphs>52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1" baseType="lpstr">
      <vt:lpstr>-apple-system</vt:lpstr>
      <vt:lpstr>Aptos</vt:lpstr>
      <vt:lpstr>Aptos Display</vt:lpstr>
      <vt:lpstr>Arial</vt:lpstr>
      <vt:lpstr>Calibri</vt:lpstr>
      <vt:lpstr>Releway</vt:lpstr>
      <vt:lpstr>Motiv Office</vt:lpstr>
      <vt:lpstr>Prezentace aplikace PowerPoint</vt:lpstr>
      <vt:lpstr>Metodika </vt:lpstr>
      <vt:lpstr>  Růst plůdku a velikosti ústního otvoru </vt:lpstr>
      <vt:lpstr>Selektivita – proč ji studovat </vt:lpstr>
      <vt:lpstr>Metodické poznámky k provedení </vt:lpstr>
      <vt:lpstr>Přehled druhů v planktonu </vt:lpstr>
      <vt:lpstr>  Obrázky vybraných druhů ve stejném zvětšení  a ústního otvoru 2. a 10. den </vt:lpstr>
      <vt:lpstr>  Srovnání nabídky korýši před a po pokusu s potravou celý pokus </vt:lpstr>
      <vt:lpstr>  Srovnání nabídky vířníků před a po pokusu s potravou celý pokus </vt:lpstr>
      <vt:lpstr>  Přijatá potrava v jednotlivých dnech početné druhy (kusů/5 ryb) </vt:lpstr>
      <vt:lpstr>Srovnání variability v potravě u jednotlivých  kusů pro vybrané dny </vt:lpstr>
      <vt:lpstr>Vlivy zkreslující selektivitu </vt:lpstr>
      <vt:lpstr>Shrnutí – co je plůdek v prvních dnech  schopen žrát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marek baxa</dc:creator>
  <cp:lastModifiedBy>Ivo Přikryl</cp:lastModifiedBy>
  <cp:revision>24</cp:revision>
  <dcterms:created xsi:type="dcterms:W3CDTF">2024-03-08T08:59:42Z</dcterms:created>
  <dcterms:modified xsi:type="dcterms:W3CDTF">2024-03-22T06:42:50Z</dcterms:modified>
</cp:coreProperties>
</file>