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56" r:id="rId4"/>
    <p:sldId id="268" r:id="rId5"/>
    <p:sldId id="287" r:id="rId6"/>
    <p:sldId id="259" r:id="rId7"/>
    <p:sldId id="286" r:id="rId8"/>
    <p:sldId id="263" r:id="rId9"/>
    <p:sldId id="266" r:id="rId10"/>
    <p:sldId id="274" r:id="rId11"/>
    <p:sldId id="275" r:id="rId12"/>
    <p:sldId id="269" r:id="rId13"/>
    <p:sldId id="276" r:id="rId14"/>
    <p:sldId id="301" r:id="rId15"/>
    <p:sldId id="277" r:id="rId16"/>
    <p:sldId id="303" r:id="rId17"/>
    <p:sldId id="278" r:id="rId18"/>
    <p:sldId id="280" r:id="rId19"/>
    <p:sldId id="300" r:id="rId20"/>
    <p:sldId id="291" r:id="rId21"/>
    <p:sldId id="293" r:id="rId22"/>
    <p:sldId id="294" r:id="rId23"/>
    <p:sldId id="284" r:id="rId24"/>
    <p:sldId id="290" r:id="rId25"/>
    <p:sldId id="279" r:id="rId26"/>
    <p:sldId id="289" r:id="rId27"/>
    <p:sldId id="295" r:id="rId28"/>
    <p:sldId id="299" r:id="rId29"/>
    <p:sldId id="296" r:id="rId30"/>
    <p:sldId id="283" r:id="rId31"/>
    <p:sldId id="262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P" initials="LP" lastIdx="27" clrIdx="0">
    <p:extLst>
      <p:ext uri="{19B8F6BF-5375-455C-9EA6-DF929625EA0E}">
        <p15:presenceInfo xmlns:p15="http://schemas.microsoft.com/office/powerpoint/2012/main" userId="L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0A1B5D5-9B99-4C35-A422-299274C87663}" styleName="Střední styl 1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Světlý styl 3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8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edova\Documents\Rybniky\2022_RAGO\2022_2023_Vysledky_Karty%20rybn&#237;k&#367;\Grafy_Brd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edova\Documents\Rybniky\2022_RAGO\2022_2023_Vysledky_Karty%20rybn&#237;k&#367;\Grafy_Brd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edova\Documents\Rybniky\2022_RAGO\2022_2023_Vysledky_Karty%20rybn&#237;k&#367;\Grafy_Brd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edova\Documents\Rybniky\2022_RAGO\2022_2023_Vysledky_Karty%20rybn&#237;k&#367;\Grafy_KV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edova\Documents\Rybniky\2022_RAGO\2022_2023_Vysledky_Karty%20rybn&#237;k&#367;\Grafy_KV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benedova\Documents\Rybniky\2022_RAGO\Data\Chlorofyl_Grafy_data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benedova\Documents\Rybniky\2022_RAGO\Data\Chlorofyl_Grafy_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Gricův!$B$4</c:f>
          <c:strCache>
            <c:ptCount val="1"/>
            <c:pt idx="0">
              <c:v>Gricův</c:v>
            </c:pt>
          </c:strCache>
        </c:strRef>
      </c:tx>
      <c:layout>
        <c:manualLayout>
          <c:xMode val="edge"/>
          <c:yMode val="edge"/>
          <c:x val="0.480965108545638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4.9711467816105304E-2"/>
          <c:y val="0.19748937682075371"/>
          <c:w val="0.945738086309449"/>
          <c:h val="0.5888842087834634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Gricův!$A$6</c:f>
              <c:strCache>
                <c:ptCount val="1"/>
                <c:pt idx="0">
                  <c:v>Cyanobacteria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Gricův!$B$5:$M$5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Gricův!$B$6:$M$6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0.01</c:v>
                </c:pt>
                <c:pt idx="3">
                  <c:v>0.01</c:v>
                </c:pt>
                <c:pt idx="4">
                  <c:v>0.02</c:v>
                </c:pt>
                <c:pt idx="5">
                  <c:v>0</c:v>
                </c:pt>
                <c:pt idx="6">
                  <c:v>0.01</c:v>
                </c:pt>
                <c:pt idx="7">
                  <c:v>0</c:v>
                </c:pt>
                <c:pt idx="8">
                  <c:v>0.01</c:v>
                </c:pt>
                <c:pt idx="9">
                  <c:v>0.75</c:v>
                </c:pt>
                <c:pt idx="10">
                  <c:v>0.05</c:v>
                </c:pt>
                <c:pt idx="1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7E-4690-852F-87E952D87672}"/>
            </c:ext>
          </c:extLst>
        </c:ser>
        <c:ser>
          <c:idx val="1"/>
          <c:order val="1"/>
          <c:tx>
            <c:strRef>
              <c:f>Gricův!$A$7</c:f>
              <c:strCache>
                <c:ptCount val="1"/>
                <c:pt idx="0">
                  <c:v>Euglenophyta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Gricův!$B$5:$M$5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Gricův!$B$7:$M$7</c:f>
              <c:numCache>
                <c:formatCode>0%</c:formatCode>
                <c:ptCount val="12"/>
                <c:pt idx="0">
                  <c:v>0.1</c:v>
                </c:pt>
                <c:pt idx="1">
                  <c:v>0.9</c:v>
                </c:pt>
                <c:pt idx="2">
                  <c:v>0.25</c:v>
                </c:pt>
                <c:pt idx="3">
                  <c:v>0.5</c:v>
                </c:pt>
                <c:pt idx="4">
                  <c:v>0.6</c:v>
                </c:pt>
                <c:pt idx="5">
                  <c:v>0.05</c:v>
                </c:pt>
                <c:pt idx="6">
                  <c:v>0.15</c:v>
                </c:pt>
                <c:pt idx="7">
                  <c:v>0.1</c:v>
                </c:pt>
                <c:pt idx="8">
                  <c:v>0.5</c:v>
                </c:pt>
                <c:pt idx="9">
                  <c:v>0.2</c:v>
                </c:pt>
                <c:pt idx="10">
                  <c:v>0.39</c:v>
                </c:pt>
                <c:pt idx="1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7E-4690-852F-87E952D87672}"/>
            </c:ext>
          </c:extLst>
        </c:ser>
        <c:ser>
          <c:idx val="2"/>
          <c:order val="2"/>
          <c:tx>
            <c:strRef>
              <c:f>Gricův!$A$8</c:f>
              <c:strCache>
                <c:ptCount val="1"/>
                <c:pt idx="0">
                  <c:v>Bacillariophyceae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Gricův!$B$5:$M$5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Gricův!$B$8:$M$8</c:f>
              <c:numCache>
                <c:formatCode>0%</c:formatCode>
                <c:ptCount val="12"/>
                <c:pt idx="0">
                  <c:v>0.1</c:v>
                </c:pt>
                <c:pt idx="1">
                  <c:v>0.01</c:v>
                </c:pt>
                <c:pt idx="2">
                  <c:v>0</c:v>
                </c:pt>
                <c:pt idx="3">
                  <c:v>0.2</c:v>
                </c:pt>
                <c:pt idx="4">
                  <c:v>0.05</c:v>
                </c:pt>
                <c:pt idx="5">
                  <c:v>0.1</c:v>
                </c:pt>
                <c:pt idx="6">
                  <c:v>0.25</c:v>
                </c:pt>
                <c:pt idx="7">
                  <c:v>0.2</c:v>
                </c:pt>
                <c:pt idx="8">
                  <c:v>0.01</c:v>
                </c:pt>
                <c:pt idx="9">
                  <c:v>5.0000000000000001E-3</c:v>
                </c:pt>
                <c:pt idx="10">
                  <c:v>0.05</c:v>
                </c:pt>
                <c:pt idx="1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7E-4690-852F-87E952D87672}"/>
            </c:ext>
          </c:extLst>
        </c:ser>
        <c:ser>
          <c:idx val="3"/>
          <c:order val="3"/>
          <c:tx>
            <c:strRef>
              <c:f>Gricův!$A$9</c:f>
              <c:strCache>
                <c:ptCount val="1"/>
                <c:pt idx="0">
                  <c:v>Chrysophyta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Gricův!$B$5:$M$5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Gricův!$B$9:$M$9</c:f>
              <c:numCache>
                <c:formatCode>0%</c:formatCode>
                <c:ptCount val="12"/>
                <c:pt idx="0">
                  <c:v>0.7</c:v>
                </c:pt>
                <c:pt idx="1">
                  <c:v>0.06</c:v>
                </c:pt>
                <c:pt idx="2">
                  <c:v>0.73</c:v>
                </c:pt>
                <c:pt idx="3">
                  <c:v>0</c:v>
                </c:pt>
                <c:pt idx="4">
                  <c:v>0</c:v>
                </c:pt>
                <c:pt idx="5">
                  <c:v>0.35</c:v>
                </c:pt>
                <c:pt idx="6">
                  <c:v>0.05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0.01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67E-4690-852F-87E952D87672}"/>
            </c:ext>
          </c:extLst>
        </c:ser>
        <c:ser>
          <c:idx val="4"/>
          <c:order val="4"/>
          <c:tx>
            <c:strRef>
              <c:f>Gricův!$A$10</c:f>
              <c:strCache>
                <c:ptCount val="1"/>
                <c:pt idx="0">
                  <c:v>Eustigmatophyceae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Gricův!$B$5:$M$5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Gricův!$B$10:$M$10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7E-4690-852F-87E952D87672}"/>
            </c:ext>
          </c:extLst>
        </c:ser>
        <c:ser>
          <c:idx val="5"/>
          <c:order val="5"/>
          <c:tx>
            <c:strRef>
              <c:f>Gricův!$A$11</c:f>
              <c:strCache>
                <c:ptCount val="1"/>
                <c:pt idx="0">
                  <c:v>Raphidiophyceae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Gricův!$B$5:$M$5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Gricův!$B$11:$M$11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67E-4690-852F-87E952D87672}"/>
            </c:ext>
          </c:extLst>
        </c:ser>
        <c:ser>
          <c:idx val="6"/>
          <c:order val="6"/>
          <c:tx>
            <c:strRef>
              <c:f>Gricův!$A$12</c:f>
              <c:strCache>
                <c:ptCount val="1"/>
                <c:pt idx="0">
                  <c:v>Xanthophyceae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Gricův!$B$5:$M$5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Gricův!$B$12:$M$12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1E-3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67E-4690-852F-87E952D87672}"/>
            </c:ext>
          </c:extLst>
        </c:ser>
        <c:ser>
          <c:idx val="7"/>
          <c:order val="7"/>
          <c:tx>
            <c:strRef>
              <c:f>Gricův!$A$13</c:f>
              <c:strCache>
                <c:ptCount val="1"/>
                <c:pt idx="0">
                  <c:v>Cryptophyta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Gricův!$B$5:$M$5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Gricův!$B$13:$M$13</c:f>
              <c:numCache>
                <c:formatCode>0%</c:formatCode>
                <c:ptCount val="12"/>
                <c:pt idx="0">
                  <c:v>0.05</c:v>
                </c:pt>
                <c:pt idx="1">
                  <c:v>0.02</c:v>
                </c:pt>
                <c:pt idx="2">
                  <c:v>0</c:v>
                </c:pt>
                <c:pt idx="3">
                  <c:v>0.05</c:v>
                </c:pt>
                <c:pt idx="4">
                  <c:v>0.15</c:v>
                </c:pt>
                <c:pt idx="5">
                  <c:v>0.3</c:v>
                </c:pt>
                <c:pt idx="6">
                  <c:v>0.24</c:v>
                </c:pt>
                <c:pt idx="7">
                  <c:v>0.5</c:v>
                </c:pt>
                <c:pt idx="8">
                  <c:v>0.13</c:v>
                </c:pt>
                <c:pt idx="9">
                  <c:v>0.02</c:v>
                </c:pt>
                <c:pt idx="10">
                  <c:v>0.05</c:v>
                </c:pt>
                <c:pt idx="1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67E-4690-852F-87E952D87672}"/>
            </c:ext>
          </c:extLst>
        </c:ser>
        <c:ser>
          <c:idx val="8"/>
          <c:order val="8"/>
          <c:tx>
            <c:strRef>
              <c:f>Gricův!$A$14</c:f>
              <c:strCache>
                <c:ptCount val="1"/>
                <c:pt idx="0">
                  <c:v>Dinophyta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Gricův!$B$5:$M$5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Gricův!$B$14:$M$14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0.05</c:v>
                </c:pt>
                <c:pt idx="5">
                  <c:v>0.19</c:v>
                </c:pt>
                <c:pt idx="6">
                  <c:v>0</c:v>
                </c:pt>
                <c:pt idx="7">
                  <c:v>0.05</c:v>
                </c:pt>
                <c:pt idx="8">
                  <c:v>0</c:v>
                </c:pt>
                <c:pt idx="9">
                  <c:v>0.02</c:v>
                </c:pt>
                <c:pt idx="10">
                  <c:v>0.05</c:v>
                </c:pt>
                <c:pt idx="11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67E-4690-852F-87E952D87672}"/>
            </c:ext>
          </c:extLst>
        </c:ser>
        <c:ser>
          <c:idx val="9"/>
          <c:order val="9"/>
          <c:tx>
            <c:strRef>
              <c:f>Gricův!$A$15</c:f>
              <c:strCache>
                <c:ptCount val="1"/>
                <c:pt idx="0">
                  <c:v>Chlorophyta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Gricův!$B$5:$M$5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Gricův!$B$15:$M$15</c:f>
              <c:numCache>
                <c:formatCode>0%</c:formatCode>
                <c:ptCount val="12"/>
                <c:pt idx="0">
                  <c:v>0.05</c:v>
                </c:pt>
                <c:pt idx="1">
                  <c:v>0.01</c:v>
                </c:pt>
                <c:pt idx="2">
                  <c:v>0.01</c:v>
                </c:pt>
                <c:pt idx="3">
                  <c:v>0.2</c:v>
                </c:pt>
                <c:pt idx="4">
                  <c:v>0.1</c:v>
                </c:pt>
                <c:pt idx="5">
                  <c:v>0.01</c:v>
                </c:pt>
                <c:pt idx="6">
                  <c:v>0.25</c:v>
                </c:pt>
                <c:pt idx="7">
                  <c:v>0.15</c:v>
                </c:pt>
                <c:pt idx="8">
                  <c:v>0.35</c:v>
                </c:pt>
                <c:pt idx="9">
                  <c:v>5.0000000000000001E-3</c:v>
                </c:pt>
                <c:pt idx="10">
                  <c:v>0.3</c:v>
                </c:pt>
                <c:pt idx="1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67E-4690-852F-87E952D87672}"/>
            </c:ext>
          </c:extLst>
        </c:ser>
        <c:ser>
          <c:idx val="10"/>
          <c:order val="10"/>
          <c:tx>
            <c:strRef>
              <c:f>Gricův!$A$16</c:f>
              <c:strCache>
                <c:ptCount val="1"/>
                <c:pt idx="0">
                  <c:v>Ulvophyceae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Gricův!$B$5:$M$5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Gricův!$B$16:$M$16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0.05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67E-4690-852F-87E952D87672}"/>
            </c:ext>
          </c:extLst>
        </c:ser>
        <c:ser>
          <c:idx val="11"/>
          <c:order val="11"/>
          <c:tx>
            <c:strRef>
              <c:f>Gricův!$A$17</c:f>
              <c:strCache>
                <c:ptCount val="1"/>
                <c:pt idx="0">
                  <c:v>Conjugatophyceae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Gricův!$B$5:$M$5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Gricův!$B$17:$M$17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0.04</c:v>
                </c:pt>
                <c:pt idx="4">
                  <c:v>0.03</c:v>
                </c:pt>
                <c:pt idx="5">
                  <c:v>0</c:v>
                </c:pt>
                <c:pt idx="6">
                  <c:v>0.05</c:v>
                </c:pt>
                <c:pt idx="7">
                  <c:v>0</c:v>
                </c:pt>
                <c:pt idx="8">
                  <c:v>0</c:v>
                </c:pt>
                <c:pt idx="9">
                  <c:v>1E-3</c:v>
                </c:pt>
                <c:pt idx="10">
                  <c:v>0.05</c:v>
                </c:pt>
                <c:pt idx="1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67E-4690-852F-87E952D876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100"/>
        <c:axId val="1018351504"/>
        <c:axId val="884322623"/>
      </c:barChart>
      <c:catAx>
        <c:axId val="1018351504"/>
        <c:scaling>
          <c:orientation val="minMax"/>
        </c:scaling>
        <c:delete val="1"/>
        <c:axPos val="b"/>
        <c:numFmt formatCode="m/d/yyyy" sourceLinked="1"/>
        <c:majorTickMark val="none"/>
        <c:minorTickMark val="none"/>
        <c:tickLblPos val="nextTo"/>
        <c:crossAx val="884322623"/>
        <c:crosses val="autoZero"/>
        <c:auto val="0"/>
        <c:lblAlgn val="ctr"/>
        <c:lblOffset val="100"/>
        <c:noMultiLvlLbl val="0"/>
      </c:catAx>
      <c:valAx>
        <c:axId val="884322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18351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Sindelka!$B$4</c:f>
          <c:strCache>
            <c:ptCount val="1"/>
            <c:pt idx="0">
              <c:v>Šindelka</c:v>
            </c:pt>
          </c:strCache>
        </c:strRef>
      </c:tx>
      <c:layout>
        <c:manualLayout>
          <c:xMode val="edge"/>
          <c:yMode val="edge"/>
          <c:x val="0.4586141570016267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4.883740101236396E-2"/>
          <c:y val="0.25981133444192717"/>
          <c:w val="0.92896576700477285"/>
          <c:h val="0.6719217920530934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Sindelka!$A$6</c:f>
              <c:strCache>
                <c:ptCount val="1"/>
                <c:pt idx="0">
                  <c:v>Cyanobacteria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Sindelka!$B$5:$M$5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Sindelka!$B$6:$M$6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0.02</c:v>
                </c:pt>
                <c:pt idx="3">
                  <c:v>0.05</c:v>
                </c:pt>
                <c:pt idx="4">
                  <c:v>0.25</c:v>
                </c:pt>
                <c:pt idx="5">
                  <c:v>0</c:v>
                </c:pt>
                <c:pt idx="6">
                  <c:v>0.01</c:v>
                </c:pt>
                <c:pt idx="7">
                  <c:v>0</c:v>
                </c:pt>
                <c:pt idx="8">
                  <c:v>0.03</c:v>
                </c:pt>
                <c:pt idx="9">
                  <c:v>0.35</c:v>
                </c:pt>
                <c:pt idx="10">
                  <c:v>0</c:v>
                </c:pt>
                <c:pt idx="1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F7-4333-B878-34A07EDFAC07}"/>
            </c:ext>
          </c:extLst>
        </c:ser>
        <c:ser>
          <c:idx val="1"/>
          <c:order val="1"/>
          <c:tx>
            <c:strRef>
              <c:f>Sindelka!$A$7</c:f>
              <c:strCache>
                <c:ptCount val="1"/>
                <c:pt idx="0">
                  <c:v>Euglenophyta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Sindelka!$B$5:$M$5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Sindelka!$B$7:$M$7</c:f>
              <c:numCache>
                <c:formatCode>0%</c:formatCode>
                <c:ptCount val="12"/>
                <c:pt idx="0">
                  <c:v>0</c:v>
                </c:pt>
                <c:pt idx="1">
                  <c:v>0.6</c:v>
                </c:pt>
                <c:pt idx="2">
                  <c:v>0.25</c:v>
                </c:pt>
                <c:pt idx="3">
                  <c:v>0.4</c:v>
                </c:pt>
                <c:pt idx="4">
                  <c:v>0.39</c:v>
                </c:pt>
                <c:pt idx="5">
                  <c:v>0.06</c:v>
                </c:pt>
                <c:pt idx="6">
                  <c:v>0.3</c:v>
                </c:pt>
                <c:pt idx="7">
                  <c:v>0.45</c:v>
                </c:pt>
                <c:pt idx="8">
                  <c:v>0.4</c:v>
                </c:pt>
                <c:pt idx="9">
                  <c:v>0.13</c:v>
                </c:pt>
                <c:pt idx="10">
                  <c:v>0.23</c:v>
                </c:pt>
                <c:pt idx="1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F7-4333-B878-34A07EDFAC07}"/>
            </c:ext>
          </c:extLst>
        </c:ser>
        <c:ser>
          <c:idx val="2"/>
          <c:order val="2"/>
          <c:tx>
            <c:strRef>
              <c:f>Sindelka!$A$8</c:f>
              <c:strCache>
                <c:ptCount val="1"/>
                <c:pt idx="0">
                  <c:v>Bacillariophyceae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Sindelka!$B$5:$M$5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Sindelka!$B$8:$M$8</c:f>
              <c:numCache>
                <c:formatCode>0%</c:formatCode>
                <c:ptCount val="12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0.1</c:v>
                </c:pt>
                <c:pt idx="4">
                  <c:v>0.05</c:v>
                </c:pt>
                <c:pt idx="5">
                  <c:v>7.0000000000000007E-2</c:v>
                </c:pt>
                <c:pt idx="6">
                  <c:v>0.25</c:v>
                </c:pt>
                <c:pt idx="7">
                  <c:v>0.15</c:v>
                </c:pt>
                <c:pt idx="8">
                  <c:v>5.0000000000000001E-3</c:v>
                </c:pt>
                <c:pt idx="9">
                  <c:v>0.01</c:v>
                </c:pt>
                <c:pt idx="10">
                  <c:v>0.01</c:v>
                </c:pt>
                <c:pt idx="1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F7-4333-B878-34A07EDFAC07}"/>
            </c:ext>
          </c:extLst>
        </c:ser>
        <c:ser>
          <c:idx val="3"/>
          <c:order val="3"/>
          <c:tx>
            <c:strRef>
              <c:f>Sindelka!$A$9</c:f>
              <c:strCache>
                <c:ptCount val="1"/>
                <c:pt idx="0">
                  <c:v>Chrysophyta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Sindelka!$B$5:$M$5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Sindelka!$B$9:$M$9</c:f>
              <c:numCache>
                <c:formatCode>0%</c:formatCode>
                <c:ptCount val="12"/>
                <c:pt idx="0">
                  <c:v>0</c:v>
                </c:pt>
                <c:pt idx="1">
                  <c:v>0.25</c:v>
                </c:pt>
                <c:pt idx="2">
                  <c:v>0.05</c:v>
                </c:pt>
                <c:pt idx="3">
                  <c:v>0.05</c:v>
                </c:pt>
                <c:pt idx="4">
                  <c:v>0.15</c:v>
                </c:pt>
                <c:pt idx="5">
                  <c:v>0.1</c:v>
                </c:pt>
                <c:pt idx="6">
                  <c:v>0.2</c:v>
                </c:pt>
                <c:pt idx="7">
                  <c:v>0.1</c:v>
                </c:pt>
                <c:pt idx="8">
                  <c:v>0.03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AF7-4333-B878-34A07EDFAC07}"/>
            </c:ext>
          </c:extLst>
        </c:ser>
        <c:ser>
          <c:idx val="4"/>
          <c:order val="4"/>
          <c:tx>
            <c:strRef>
              <c:f>Sindelka!$A$10</c:f>
              <c:strCache>
                <c:ptCount val="1"/>
                <c:pt idx="0">
                  <c:v>Eustigmatophyceae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Sindelka!$B$5:$M$5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Sindelka!$B$10:$M$10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F7-4333-B878-34A07EDFAC07}"/>
            </c:ext>
          </c:extLst>
        </c:ser>
        <c:ser>
          <c:idx val="5"/>
          <c:order val="5"/>
          <c:tx>
            <c:strRef>
              <c:f>Sindelka!$A$11</c:f>
              <c:strCache>
                <c:ptCount val="1"/>
                <c:pt idx="0">
                  <c:v>Raphidiophyceae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Sindelka!$B$5:$M$5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Sindelka!$B$11:$M$11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0.27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0.05</c:v>
                </c:pt>
                <c:pt idx="8">
                  <c:v>0</c:v>
                </c:pt>
                <c:pt idx="9">
                  <c:v>0</c:v>
                </c:pt>
                <c:pt idx="10">
                  <c:v>0.1</c:v>
                </c:pt>
                <c:pt idx="1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AF7-4333-B878-34A07EDFAC07}"/>
            </c:ext>
          </c:extLst>
        </c:ser>
        <c:ser>
          <c:idx val="6"/>
          <c:order val="6"/>
          <c:tx>
            <c:strRef>
              <c:f>Sindelka!$A$12</c:f>
              <c:strCache>
                <c:ptCount val="1"/>
                <c:pt idx="0">
                  <c:v>Xanthophyceae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Sindelka!$B$5:$M$5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Sindelka!$B$12:$M$12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1E-3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AF7-4333-B878-34A07EDFAC07}"/>
            </c:ext>
          </c:extLst>
        </c:ser>
        <c:ser>
          <c:idx val="7"/>
          <c:order val="7"/>
          <c:tx>
            <c:strRef>
              <c:f>Sindelka!$A$13</c:f>
              <c:strCache>
                <c:ptCount val="1"/>
                <c:pt idx="0">
                  <c:v>Cryptophyta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Sindelka!$B$5:$M$5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Sindelka!$B$13:$M$13</c:f>
              <c:numCache>
                <c:formatCode>0%</c:formatCode>
                <c:ptCount val="12"/>
                <c:pt idx="0">
                  <c:v>0</c:v>
                </c:pt>
                <c:pt idx="1">
                  <c:v>0.14000000000000001</c:v>
                </c:pt>
                <c:pt idx="2">
                  <c:v>0.2</c:v>
                </c:pt>
                <c:pt idx="3">
                  <c:v>0.05</c:v>
                </c:pt>
                <c:pt idx="4">
                  <c:v>0.01</c:v>
                </c:pt>
                <c:pt idx="5">
                  <c:v>0.55000000000000004</c:v>
                </c:pt>
                <c:pt idx="6">
                  <c:v>0.04</c:v>
                </c:pt>
                <c:pt idx="7">
                  <c:v>0.15</c:v>
                </c:pt>
                <c:pt idx="8">
                  <c:v>0.2</c:v>
                </c:pt>
                <c:pt idx="9">
                  <c:v>0.01</c:v>
                </c:pt>
                <c:pt idx="10">
                  <c:v>0.05</c:v>
                </c:pt>
                <c:pt idx="11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AF7-4333-B878-34A07EDFAC07}"/>
            </c:ext>
          </c:extLst>
        </c:ser>
        <c:ser>
          <c:idx val="8"/>
          <c:order val="8"/>
          <c:tx>
            <c:strRef>
              <c:f>Sindelka!$A$14</c:f>
              <c:strCache>
                <c:ptCount val="1"/>
                <c:pt idx="0">
                  <c:v>Dinophyta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Sindelka!$B$5:$M$5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Sindelka!$B$14:$M$14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0.2</c:v>
                </c:pt>
                <c:pt idx="3">
                  <c:v>0.3</c:v>
                </c:pt>
                <c:pt idx="4">
                  <c:v>0.1</c:v>
                </c:pt>
                <c:pt idx="5">
                  <c:v>0.2</c:v>
                </c:pt>
                <c:pt idx="6">
                  <c:v>0.01</c:v>
                </c:pt>
                <c:pt idx="7">
                  <c:v>7.0000000000000007E-2</c:v>
                </c:pt>
                <c:pt idx="8">
                  <c:v>0.3</c:v>
                </c:pt>
                <c:pt idx="9">
                  <c:v>0.1</c:v>
                </c:pt>
                <c:pt idx="10">
                  <c:v>0.3</c:v>
                </c:pt>
                <c:pt idx="1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F7-4333-B878-34A07EDFAC07}"/>
            </c:ext>
          </c:extLst>
        </c:ser>
        <c:ser>
          <c:idx val="9"/>
          <c:order val="9"/>
          <c:tx>
            <c:strRef>
              <c:f>Sindelka!$A$15</c:f>
              <c:strCache>
                <c:ptCount val="1"/>
                <c:pt idx="0">
                  <c:v>Chlorophyta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Sindelka!$B$5:$M$5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Sindelka!$B$15:$M$15</c:f>
              <c:numCache>
                <c:formatCode>0%</c:formatCode>
                <c:ptCount val="12"/>
                <c:pt idx="0">
                  <c:v>0</c:v>
                </c:pt>
                <c:pt idx="1">
                  <c:v>0.01</c:v>
                </c:pt>
                <c:pt idx="2">
                  <c:v>1E-3</c:v>
                </c:pt>
                <c:pt idx="3">
                  <c:v>0.05</c:v>
                </c:pt>
                <c:pt idx="4">
                  <c:v>0.02</c:v>
                </c:pt>
                <c:pt idx="5">
                  <c:v>0.01</c:v>
                </c:pt>
                <c:pt idx="6">
                  <c:v>0.15</c:v>
                </c:pt>
                <c:pt idx="7">
                  <c:v>0.03</c:v>
                </c:pt>
                <c:pt idx="8">
                  <c:v>0.02</c:v>
                </c:pt>
                <c:pt idx="9">
                  <c:v>0.1</c:v>
                </c:pt>
                <c:pt idx="10">
                  <c:v>0.2</c:v>
                </c:pt>
                <c:pt idx="1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AF7-4333-B878-34A07EDFAC07}"/>
            </c:ext>
          </c:extLst>
        </c:ser>
        <c:ser>
          <c:idx val="10"/>
          <c:order val="10"/>
          <c:tx>
            <c:strRef>
              <c:f>Sindelka!$A$16</c:f>
              <c:strCache>
                <c:ptCount val="1"/>
                <c:pt idx="0">
                  <c:v>Ulvophyceae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Sindelka!$B$5:$M$5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Sindelka!$B$16:$M$16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AF7-4333-B878-34A07EDFAC07}"/>
            </c:ext>
          </c:extLst>
        </c:ser>
        <c:ser>
          <c:idx val="11"/>
          <c:order val="11"/>
          <c:tx>
            <c:strRef>
              <c:f>Sindelka!$A$17</c:f>
              <c:strCache>
                <c:ptCount val="1"/>
                <c:pt idx="0">
                  <c:v>Conjugatophyceae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Sindelka!$B$5:$M$5</c:f>
              <c:numCache>
                <c:formatCode>m/d/yyyy</c:formatCode>
                <c:ptCount val="12"/>
                <c:pt idx="0">
                  <c:v>44684</c:v>
                </c:pt>
                <c:pt idx="1">
                  <c:v>44727</c:v>
                </c:pt>
                <c:pt idx="2">
                  <c:v>44754</c:v>
                </c:pt>
                <c:pt idx="3">
                  <c:v>44782</c:v>
                </c:pt>
                <c:pt idx="4">
                  <c:v>44812</c:v>
                </c:pt>
                <c:pt idx="5">
                  <c:v>45000</c:v>
                </c:pt>
                <c:pt idx="6">
                  <c:v>45028</c:v>
                </c:pt>
                <c:pt idx="7">
                  <c:v>45055</c:v>
                </c:pt>
                <c:pt idx="8">
                  <c:v>45086</c:v>
                </c:pt>
                <c:pt idx="9">
                  <c:v>45111</c:v>
                </c:pt>
                <c:pt idx="10">
                  <c:v>45139</c:v>
                </c:pt>
                <c:pt idx="11">
                  <c:v>45188</c:v>
                </c:pt>
              </c:numCache>
            </c:numRef>
          </c:cat>
          <c:val>
            <c:numRef>
              <c:f>Sindelka!$B$17:$M$17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0.03</c:v>
                </c:pt>
                <c:pt idx="5">
                  <c:v>0.01</c:v>
                </c:pt>
                <c:pt idx="6">
                  <c:v>0.04</c:v>
                </c:pt>
                <c:pt idx="7">
                  <c:v>0</c:v>
                </c:pt>
                <c:pt idx="8">
                  <c:v>0.01</c:v>
                </c:pt>
                <c:pt idx="9">
                  <c:v>0.2</c:v>
                </c:pt>
                <c:pt idx="10">
                  <c:v>0.01</c:v>
                </c:pt>
                <c:pt idx="11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AF7-4333-B878-34A07EDFAC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100"/>
        <c:axId val="1018351504"/>
        <c:axId val="884322623"/>
      </c:barChart>
      <c:catAx>
        <c:axId val="1018351504"/>
        <c:scaling>
          <c:orientation val="minMax"/>
        </c:scaling>
        <c:delete val="1"/>
        <c:axPos val="b"/>
        <c:numFmt formatCode="m/d/yyyy" sourceLinked="1"/>
        <c:majorTickMark val="none"/>
        <c:minorTickMark val="none"/>
        <c:tickLblPos val="nextTo"/>
        <c:crossAx val="884322623"/>
        <c:crosses val="autoZero"/>
        <c:auto val="0"/>
        <c:lblAlgn val="ctr"/>
        <c:lblOffset val="100"/>
        <c:noMultiLvlLbl val="0"/>
      </c:catAx>
      <c:valAx>
        <c:axId val="884322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18351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Ledvinka!$B$4</c:f>
          <c:strCache>
            <c:ptCount val="1"/>
            <c:pt idx="0">
              <c:v>Ledvinka</c:v>
            </c:pt>
          </c:strCache>
        </c:strRef>
      </c:tx>
      <c:layout>
        <c:manualLayout>
          <c:xMode val="edge"/>
          <c:yMode val="edge"/>
          <c:x val="0.45655336359616561"/>
          <c:y val="2.80701676833353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5.0920413000103797E-2"/>
          <c:y val="0.2238576533063536"/>
          <c:w val="0.92663402320458543"/>
          <c:h val="0.6133115099575776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Ledvinka!$A$6</c:f>
              <c:strCache>
                <c:ptCount val="1"/>
                <c:pt idx="0">
                  <c:v>Cyanobacteria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Ledvinka!$B$5:$M$5</c:f>
              <c:strCache>
                <c:ptCount val="12"/>
                <c:pt idx="0">
                  <c:v>03.05.</c:v>
                </c:pt>
                <c:pt idx="1">
                  <c:v>15.06.</c:v>
                </c:pt>
                <c:pt idx="2">
                  <c:v>12.07.</c:v>
                </c:pt>
                <c:pt idx="3">
                  <c:v>09.08.</c:v>
                </c:pt>
                <c:pt idx="4">
                  <c:v>08.09.</c:v>
                </c:pt>
                <c:pt idx="5">
                  <c:v>15.03.</c:v>
                </c:pt>
                <c:pt idx="6">
                  <c:v>12.4.</c:v>
                </c:pt>
                <c:pt idx="7">
                  <c:v>9.5.</c:v>
                </c:pt>
                <c:pt idx="8">
                  <c:v>9.6.</c:v>
                </c:pt>
                <c:pt idx="9">
                  <c:v>04.07.</c:v>
                </c:pt>
                <c:pt idx="10">
                  <c:v>01.08.</c:v>
                </c:pt>
                <c:pt idx="11">
                  <c:v>19.09.</c:v>
                </c:pt>
              </c:strCache>
            </c:strRef>
          </c:cat>
          <c:val>
            <c:numRef>
              <c:f>Ledvinka!$B$6:$M$6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0.05</c:v>
                </c:pt>
                <c:pt idx="5">
                  <c:v>0</c:v>
                </c:pt>
                <c:pt idx="6">
                  <c:v>0.01</c:v>
                </c:pt>
                <c:pt idx="7">
                  <c:v>0</c:v>
                </c:pt>
                <c:pt idx="8">
                  <c:v>0</c:v>
                </c:pt>
                <c:pt idx="9">
                  <c:v>0.3</c:v>
                </c:pt>
                <c:pt idx="10">
                  <c:v>0.25</c:v>
                </c:pt>
                <c:pt idx="1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34-4A01-ACEB-5B997A9052BE}"/>
            </c:ext>
          </c:extLst>
        </c:ser>
        <c:ser>
          <c:idx val="1"/>
          <c:order val="1"/>
          <c:tx>
            <c:strRef>
              <c:f>Ledvinka!$A$7</c:f>
              <c:strCache>
                <c:ptCount val="1"/>
                <c:pt idx="0">
                  <c:v>Euglenophyta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Ledvinka!$B$5:$M$5</c:f>
              <c:strCache>
                <c:ptCount val="12"/>
                <c:pt idx="0">
                  <c:v>03.05.</c:v>
                </c:pt>
                <c:pt idx="1">
                  <c:v>15.06.</c:v>
                </c:pt>
                <c:pt idx="2">
                  <c:v>12.07.</c:v>
                </c:pt>
                <c:pt idx="3">
                  <c:v>09.08.</c:v>
                </c:pt>
                <c:pt idx="4">
                  <c:v>08.09.</c:v>
                </c:pt>
                <c:pt idx="5">
                  <c:v>15.03.</c:v>
                </c:pt>
                <c:pt idx="6">
                  <c:v>12.4.</c:v>
                </c:pt>
                <c:pt idx="7">
                  <c:v>9.5.</c:v>
                </c:pt>
                <c:pt idx="8">
                  <c:v>9.6.</c:v>
                </c:pt>
                <c:pt idx="9">
                  <c:v>04.07.</c:v>
                </c:pt>
                <c:pt idx="10">
                  <c:v>01.08.</c:v>
                </c:pt>
                <c:pt idx="11">
                  <c:v>19.09.</c:v>
                </c:pt>
              </c:strCache>
            </c:strRef>
          </c:cat>
          <c:val>
            <c:numRef>
              <c:f>Ledvinka!$B$7:$M$7</c:f>
              <c:numCache>
                <c:formatCode>0%</c:formatCode>
                <c:ptCount val="12"/>
                <c:pt idx="0">
                  <c:v>0.15</c:v>
                </c:pt>
                <c:pt idx="1">
                  <c:v>0.9</c:v>
                </c:pt>
                <c:pt idx="2">
                  <c:v>0.3</c:v>
                </c:pt>
                <c:pt idx="3">
                  <c:v>0.43</c:v>
                </c:pt>
                <c:pt idx="4">
                  <c:v>0.25</c:v>
                </c:pt>
                <c:pt idx="5">
                  <c:v>0.01</c:v>
                </c:pt>
                <c:pt idx="6">
                  <c:v>0</c:v>
                </c:pt>
                <c:pt idx="7">
                  <c:v>0.05</c:v>
                </c:pt>
                <c:pt idx="8">
                  <c:v>0.49</c:v>
                </c:pt>
                <c:pt idx="9">
                  <c:v>0.25</c:v>
                </c:pt>
                <c:pt idx="10">
                  <c:v>0.15</c:v>
                </c:pt>
                <c:pt idx="1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34-4A01-ACEB-5B997A9052BE}"/>
            </c:ext>
          </c:extLst>
        </c:ser>
        <c:ser>
          <c:idx val="2"/>
          <c:order val="2"/>
          <c:tx>
            <c:strRef>
              <c:f>Ledvinka!$A$8</c:f>
              <c:strCache>
                <c:ptCount val="1"/>
                <c:pt idx="0">
                  <c:v>Bacillariophyceae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Ledvinka!$B$5:$M$5</c:f>
              <c:strCache>
                <c:ptCount val="12"/>
                <c:pt idx="0">
                  <c:v>03.05.</c:v>
                </c:pt>
                <c:pt idx="1">
                  <c:v>15.06.</c:v>
                </c:pt>
                <c:pt idx="2">
                  <c:v>12.07.</c:v>
                </c:pt>
                <c:pt idx="3">
                  <c:v>09.08.</c:v>
                </c:pt>
                <c:pt idx="4">
                  <c:v>08.09.</c:v>
                </c:pt>
                <c:pt idx="5">
                  <c:v>15.03.</c:v>
                </c:pt>
                <c:pt idx="6">
                  <c:v>12.4.</c:v>
                </c:pt>
                <c:pt idx="7">
                  <c:v>9.5.</c:v>
                </c:pt>
                <c:pt idx="8">
                  <c:v>9.6.</c:v>
                </c:pt>
                <c:pt idx="9">
                  <c:v>04.07.</c:v>
                </c:pt>
                <c:pt idx="10">
                  <c:v>01.08.</c:v>
                </c:pt>
                <c:pt idx="11">
                  <c:v>19.09.</c:v>
                </c:pt>
              </c:strCache>
            </c:strRef>
          </c:cat>
          <c:val>
            <c:numRef>
              <c:f>Ledvinka!$B$8:$M$8</c:f>
              <c:numCache>
                <c:formatCode>0%</c:formatCode>
                <c:ptCount val="12"/>
                <c:pt idx="0">
                  <c:v>0.05</c:v>
                </c:pt>
                <c:pt idx="1">
                  <c:v>0.01</c:v>
                </c:pt>
                <c:pt idx="2">
                  <c:v>0.19</c:v>
                </c:pt>
                <c:pt idx="3">
                  <c:v>0.05</c:v>
                </c:pt>
                <c:pt idx="4">
                  <c:v>0.01</c:v>
                </c:pt>
                <c:pt idx="5">
                  <c:v>0.1</c:v>
                </c:pt>
                <c:pt idx="6">
                  <c:v>0.1</c:v>
                </c:pt>
                <c:pt idx="7">
                  <c:v>0.02</c:v>
                </c:pt>
                <c:pt idx="8">
                  <c:v>1E-3</c:v>
                </c:pt>
                <c:pt idx="9">
                  <c:v>0</c:v>
                </c:pt>
                <c:pt idx="10">
                  <c:v>0.1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34-4A01-ACEB-5B997A9052BE}"/>
            </c:ext>
          </c:extLst>
        </c:ser>
        <c:ser>
          <c:idx val="3"/>
          <c:order val="3"/>
          <c:tx>
            <c:strRef>
              <c:f>Ledvinka!$A$9</c:f>
              <c:strCache>
                <c:ptCount val="1"/>
                <c:pt idx="0">
                  <c:v>Chrysophyta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Ledvinka!$B$5:$M$5</c:f>
              <c:strCache>
                <c:ptCount val="12"/>
                <c:pt idx="0">
                  <c:v>03.05.</c:v>
                </c:pt>
                <c:pt idx="1">
                  <c:v>15.06.</c:v>
                </c:pt>
                <c:pt idx="2">
                  <c:v>12.07.</c:v>
                </c:pt>
                <c:pt idx="3">
                  <c:v>09.08.</c:v>
                </c:pt>
                <c:pt idx="4">
                  <c:v>08.09.</c:v>
                </c:pt>
                <c:pt idx="5">
                  <c:v>15.03.</c:v>
                </c:pt>
                <c:pt idx="6">
                  <c:v>12.4.</c:v>
                </c:pt>
                <c:pt idx="7">
                  <c:v>9.5.</c:v>
                </c:pt>
                <c:pt idx="8">
                  <c:v>9.6.</c:v>
                </c:pt>
                <c:pt idx="9">
                  <c:v>04.07.</c:v>
                </c:pt>
                <c:pt idx="10">
                  <c:v>01.08.</c:v>
                </c:pt>
                <c:pt idx="11">
                  <c:v>19.09.</c:v>
                </c:pt>
              </c:strCache>
            </c:strRef>
          </c:cat>
          <c:val>
            <c:numRef>
              <c:f>Ledvinka!$B$9:$M$9</c:f>
              <c:numCache>
                <c:formatCode>0%</c:formatCode>
                <c:ptCount val="12"/>
                <c:pt idx="0">
                  <c:v>0.6</c:v>
                </c:pt>
                <c:pt idx="1">
                  <c:v>0</c:v>
                </c:pt>
                <c:pt idx="2">
                  <c:v>0.4</c:v>
                </c:pt>
                <c:pt idx="3">
                  <c:v>0.01</c:v>
                </c:pt>
                <c:pt idx="4">
                  <c:v>0</c:v>
                </c:pt>
                <c:pt idx="5">
                  <c:v>0.5</c:v>
                </c:pt>
                <c:pt idx="6">
                  <c:v>0.3</c:v>
                </c:pt>
                <c:pt idx="7">
                  <c:v>0</c:v>
                </c:pt>
                <c:pt idx="8">
                  <c:v>0.2</c:v>
                </c:pt>
                <c:pt idx="9">
                  <c:v>0</c:v>
                </c:pt>
                <c:pt idx="10">
                  <c:v>0.03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334-4A01-ACEB-5B997A9052BE}"/>
            </c:ext>
          </c:extLst>
        </c:ser>
        <c:ser>
          <c:idx val="4"/>
          <c:order val="4"/>
          <c:tx>
            <c:strRef>
              <c:f>Ledvinka!$A$10</c:f>
              <c:strCache>
                <c:ptCount val="1"/>
                <c:pt idx="0">
                  <c:v>Eustigmatophyceae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Ledvinka!$B$5:$M$5</c:f>
              <c:strCache>
                <c:ptCount val="12"/>
                <c:pt idx="0">
                  <c:v>03.05.</c:v>
                </c:pt>
                <c:pt idx="1">
                  <c:v>15.06.</c:v>
                </c:pt>
                <c:pt idx="2">
                  <c:v>12.07.</c:v>
                </c:pt>
                <c:pt idx="3">
                  <c:v>09.08.</c:v>
                </c:pt>
                <c:pt idx="4">
                  <c:v>08.09.</c:v>
                </c:pt>
                <c:pt idx="5">
                  <c:v>15.03.</c:v>
                </c:pt>
                <c:pt idx="6">
                  <c:v>12.4.</c:v>
                </c:pt>
                <c:pt idx="7">
                  <c:v>9.5.</c:v>
                </c:pt>
                <c:pt idx="8">
                  <c:v>9.6.</c:v>
                </c:pt>
                <c:pt idx="9">
                  <c:v>04.07.</c:v>
                </c:pt>
                <c:pt idx="10">
                  <c:v>01.08.</c:v>
                </c:pt>
                <c:pt idx="11">
                  <c:v>19.09.</c:v>
                </c:pt>
              </c:strCache>
            </c:strRef>
          </c:cat>
          <c:val>
            <c:numRef>
              <c:f>Ledvinka!$B$10:$M$10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334-4A01-ACEB-5B997A9052BE}"/>
            </c:ext>
          </c:extLst>
        </c:ser>
        <c:ser>
          <c:idx val="5"/>
          <c:order val="5"/>
          <c:tx>
            <c:strRef>
              <c:f>Ledvinka!$A$11</c:f>
              <c:strCache>
                <c:ptCount val="1"/>
                <c:pt idx="0">
                  <c:v>Raphidiophyceae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Ledvinka!$B$5:$M$5</c:f>
              <c:strCache>
                <c:ptCount val="12"/>
                <c:pt idx="0">
                  <c:v>03.05.</c:v>
                </c:pt>
                <c:pt idx="1">
                  <c:v>15.06.</c:v>
                </c:pt>
                <c:pt idx="2">
                  <c:v>12.07.</c:v>
                </c:pt>
                <c:pt idx="3">
                  <c:v>09.08.</c:v>
                </c:pt>
                <c:pt idx="4">
                  <c:v>08.09.</c:v>
                </c:pt>
                <c:pt idx="5">
                  <c:v>15.03.</c:v>
                </c:pt>
                <c:pt idx="6">
                  <c:v>12.4.</c:v>
                </c:pt>
                <c:pt idx="7">
                  <c:v>9.5.</c:v>
                </c:pt>
                <c:pt idx="8">
                  <c:v>9.6.</c:v>
                </c:pt>
                <c:pt idx="9">
                  <c:v>04.07.</c:v>
                </c:pt>
                <c:pt idx="10">
                  <c:v>01.08.</c:v>
                </c:pt>
                <c:pt idx="11">
                  <c:v>19.09.</c:v>
                </c:pt>
              </c:strCache>
            </c:strRef>
          </c:cat>
          <c:val>
            <c:numRef>
              <c:f>Ledvinka!$B$11:$M$11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0.05</c:v>
                </c:pt>
                <c:pt idx="3">
                  <c:v>0</c:v>
                </c:pt>
                <c:pt idx="4">
                  <c:v>0.4</c:v>
                </c:pt>
                <c:pt idx="5">
                  <c:v>0</c:v>
                </c:pt>
                <c:pt idx="6">
                  <c:v>0</c:v>
                </c:pt>
                <c:pt idx="7">
                  <c:v>0.01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334-4A01-ACEB-5B997A9052BE}"/>
            </c:ext>
          </c:extLst>
        </c:ser>
        <c:ser>
          <c:idx val="6"/>
          <c:order val="6"/>
          <c:tx>
            <c:strRef>
              <c:f>Ledvinka!$A$12</c:f>
              <c:strCache>
                <c:ptCount val="1"/>
                <c:pt idx="0">
                  <c:v>Xanthophyceae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Ledvinka!$B$5:$M$5</c:f>
              <c:strCache>
                <c:ptCount val="12"/>
                <c:pt idx="0">
                  <c:v>03.05.</c:v>
                </c:pt>
                <c:pt idx="1">
                  <c:v>15.06.</c:v>
                </c:pt>
                <c:pt idx="2">
                  <c:v>12.07.</c:v>
                </c:pt>
                <c:pt idx="3">
                  <c:v>09.08.</c:v>
                </c:pt>
                <c:pt idx="4">
                  <c:v>08.09.</c:v>
                </c:pt>
                <c:pt idx="5">
                  <c:v>15.03.</c:v>
                </c:pt>
                <c:pt idx="6">
                  <c:v>12.4.</c:v>
                </c:pt>
                <c:pt idx="7">
                  <c:v>9.5.</c:v>
                </c:pt>
                <c:pt idx="8">
                  <c:v>9.6.</c:v>
                </c:pt>
                <c:pt idx="9">
                  <c:v>04.07.</c:v>
                </c:pt>
                <c:pt idx="10">
                  <c:v>01.08.</c:v>
                </c:pt>
                <c:pt idx="11">
                  <c:v>19.09.</c:v>
                </c:pt>
              </c:strCache>
            </c:strRef>
          </c:cat>
          <c:val>
            <c:numRef>
              <c:f>Ledvinka!$B$12:$M$12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1E-3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334-4A01-ACEB-5B997A9052BE}"/>
            </c:ext>
          </c:extLst>
        </c:ser>
        <c:ser>
          <c:idx val="7"/>
          <c:order val="7"/>
          <c:tx>
            <c:strRef>
              <c:f>Ledvinka!$A$13</c:f>
              <c:strCache>
                <c:ptCount val="1"/>
                <c:pt idx="0">
                  <c:v>Cryptophyta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Ledvinka!$B$5:$M$5</c:f>
              <c:strCache>
                <c:ptCount val="12"/>
                <c:pt idx="0">
                  <c:v>03.05.</c:v>
                </c:pt>
                <c:pt idx="1">
                  <c:v>15.06.</c:v>
                </c:pt>
                <c:pt idx="2">
                  <c:v>12.07.</c:v>
                </c:pt>
                <c:pt idx="3">
                  <c:v>09.08.</c:v>
                </c:pt>
                <c:pt idx="4">
                  <c:v>08.09.</c:v>
                </c:pt>
                <c:pt idx="5">
                  <c:v>15.03.</c:v>
                </c:pt>
                <c:pt idx="6">
                  <c:v>12.4.</c:v>
                </c:pt>
                <c:pt idx="7">
                  <c:v>9.5.</c:v>
                </c:pt>
                <c:pt idx="8">
                  <c:v>9.6.</c:v>
                </c:pt>
                <c:pt idx="9">
                  <c:v>04.07.</c:v>
                </c:pt>
                <c:pt idx="10">
                  <c:v>01.08.</c:v>
                </c:pt>
                <c:pt idx="11">
                  <c:v>19.09.</c:v>
                </c:pt>
              </c:strCache>
            </c:strRef>
          </c:cat>
          <c:val>
            <c:numRef>
              <c:f>Ledvinka!$B$13:$M$13</c:f>
              <c:numCache>
                <c:formatCode>0%</c:formatCode>
                <c:ptCount val="12"/>
                <c:pt idx="0">
                  <c:v>0</c:v>
                </c:pt>
                <c:pt idx="1">
                  <c:v>7.0000000000000007E-2</c:v>
                </c:pt>
                <c:pt idx="2">
                  <c:v>0.01</c:v>
                </c:pt>
                <c:pt idx="3">
                  <c:v>0.01</c:v>
                </c:pt>
                <c:pt idx="4">
                  <c:v>0</c:v>
                </c:pt>
                <c:pt idx="5">
                  <c:v>0.3</c:v>
                </c:pt>
                <c:pt idx="6">
                  <c:v>0.39</c:v>
                </c:pt>
                <c:pt idx="7">
                  <c:v>0.49</c:v>
                </c:pt>
                <c:pt idx="8">
                  <c:v>0.25</c:v>
                </c:pt>
                <c:pt idx="9">
                  <c:v>0</c:v>
                </c:pt>
                <c:pt idx="10">
                  <c:v>0.25</c:v>
                </c:pt>
                <c:pt idx="11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334-4A01-ACEB-5B997A9052BE}"/>
            </c:ext>
          </c:extLst>
        </c:ser>
        <c:ser>
          <c:idx val="8"/>
          <c:order val="8"/>
          <c:tx>
            <c:strRef>
              <c:f>Ledvinka!$A$14</c:f>
              <c:strCache>
                <c:ptCount val="1"/>
                <c:pt idx="0">
                  <c:v>Dinophyta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Ledvinka!$B$5:$M$5</c:f>
              <c:strCache>
                <c:ptCount val="12"/>
                <c:pt idx="0">
                  <c:v>03.05.</c:v>
                </c:pt>
                <c:pt idx="1">
                  <c:v>15.06.</c:v>
                </c:pt>
                <c:pt idx="2">
                  <c:v>12.07.</c:v>
                </c:pt>
                <c:pt idx="3">
                  <c:v>09.08.</c:v>
                </c:pt>
                <c:pt idx="4">
                  <c:v>08.09.</c:v>
                </c:pt>
                <c:pt idx="5">
                  <c:v>15.03.</c:v>
                </c:pt>
                <c:pt idx="6">
                  <c:v>12.4.</c:v>
                </c:pt>
                <c:pt idx="7">
                  <c:v>9.5.</c:v>
                </c:pt>
                <c:pt idx="8">
                  <c:v>9.6.</c:v>
                </c:pt>
                <c:pt idx="9">
                  <c:v>04.07.</c:v>
                </c:pt>
                <c:pt idx="10">
                  <c:v>01.08.</c:v>
                </c:pt>
                <c:pt idx="11">
                  <c:v>19.09.</c:v>
                </c:pt>
              </c:strCache>
            </c:strRef>
          </c:cat>
          <c:val>
            <c:numRef>
              <c:f>Ledvinka!$B$14:$M$14</c:f>
              <c:numCache>
                <c:formatCode>0%</c:formatCode>
                <c:ptCount val="12"/>
                <c:pt idx="0">
                  <c:v>0.05</c:v>
                </c:pt>
                <c:pt idx="1">
                  <c:v>0</c:v>
                </c:pt>
                <c:pt idx="2">
                  <c:v>0.05</c:v>
                </c:pt>
                <c:pt idx="3">
                  <c:v>0.5</c:v>
                </c:pt>
                <c:pt idx="4">
                  <c:v>0.3</c:v>
                </c:pt>
                <c:pt idx="5">
                  <c:v>0.08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0.2</c:v>
                </c:pt>
                <c:pt idx="10">
                  <c:v>0.01</c:v>
                </c:pt>
                <c:pt idx="1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334-4A01-ACEB-5B997A9052BE}"/>
            </c:ext>
          </c:extLst>
        </c:ser>
        <c:ser>
          <c:idx val="9"/>
          <c:order val="9"/>
          <c:tx>
            <c:strRef>
              <c:f>Ledvinka!$A$15</c:f>
              <c:strCache>
                <c:ptCount val="1"/>
                <c:pt idx="0">
                  <c:v>Chlorophyta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Ledvinka!$B$5:$M$5</c:f>
              <c:strCache>
                <c:ptCount val="12"/>
                <c:pt idx="0">
                  <c:v>03.05.</c:v>
                </c:pt>
                <c:pt idx="1">
                  <c:v>15.06.</c:v>
                </c:pt>
                <c:pt idx="2">
                  <c:v>12.07.</c:v>
                </c:pt>
                <c:pt idx="3">
                  <c:v>09.08.</c:v>
                </c:pt>
                <c:pt idx="4">
                  <c:v>08.09.</c:v>
                </c:pt>
                <c:pt idx="5">
                  <c:v>15.03.</c:v>
                </c:pt>
                <c:pt idx="6">
                  <c:v>12.4.</c:v>
                </c:pt>
                <c:pt idx="7">
                  <c:v>9.5.</c:v>
                </c:pt>
                <c:pt idx="8">
                  <c:v>9.6.</c:v>
                </c:pt>
                <c:pt idx="9">
                  <c:v>04.07.</c:v>
                </c:pt>
                <c:pt idx="10">
                  <c:v>01.08.</c:v>
                </c:pt>
                <c:pt idx="11">
                  <c:v>19.09.</c:v>
                </c:pt>
              </c:strCache>
            </c:strRef>
          </c:cat>
          <c:val>
            <c:numRef>
              <c:f>Ledvinka!$B$15:$M$15</c:f>
              <c:numCache>
                <c:formatCode>0%</c:formatCode>
                <c:ptCount val="12"/>
                <c:pt idx="0">
                  <c:v>0.15</c:v>
                </c:pt>
                <c:pt idx="1">
                  <c:v>0.02</c:v>
                </c:pt>
                <c:pt idx="2">
                  <c:v>1E-3</c:v>
                </c:pt>
                <c:pt idx="3">
                  <c:v>0</c:v>
                </c:pt>
                <c:pt idx="4">
                  <c:v>0</c:v>
                </c:pt>
                <c:pt idx="5">
                  <c:v>0.01</c:v>
                </c:pt>
                <c:pt idx="6">
                  <c:v>0.15</c:v>
                </c:pt>
                <c:pt idx="7">
                  <c:v>0.43</c:v>
                </c:pt>
                <c:pt idx="8">
                  <c:v>0.05</c:v>
                </c:pt>
                <c:pt idx="9">
                  <c:v>0.25</c:v>
                </c:pt>
                <c:pt idx="10">
                  <c:v>0.2</c:v>
                </c:pt>
                <c:pt idx="1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334-4A01-ACEB-5B997A9052BE}"/>
            </c:ext>
          </c:extLst>
        </c:ser>
        <c:ser>
          <c:idx val="10"/>
          <c:order val="10"/>
          <c:tx>
            <c:strRef>
              <c:f>Ledvinka!$A$16</c:f>
              <c:strCache>
                <c:ptCount val="1"/>
                <c:pt idx="0">
                  <c:v>Ulvophyceae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Ledvinka!$B$5:$M$5</c:f>
              <c:strCache>
                <c:ptCount val="12"/>
                <c:pt idx="0">
                  <c:v>03.05.</c:v>
                </c:pt>
                <c:pt idx="1">
                  <c:v>15.06.</c:v>
                </c:pt>
                <c:pt idx="2">
                  <c:v>12.07.</c:v>
                </c:pt>
                <c:pt idx="3">
                  <c:v>09.08.</c:v>
                </c:pt>
                <c:pt idx="4">
                  <c:v>08.09.</c:v>
                </c:pt>
                <c:pt idx="5">
                  <c:v>15.03.</c:v>
                </c:pt>
                <c:pt idx="6">
                  <c:v>12.4.</c:v>
                </c:pt>
                <c:pt idx="7">
                  <c:v>9.5.</c:v>
                </c:pt>
                <c:pt idx="8">
                  <c:v>9.6.</c:v>
                </c:pt>
                <c:pt idx="9">
                  <c:v>04.07.</c:v>
                </c:pt>
                <c:pt idx="10">
                  <c:v>01.08.</c:v>
                </c:pt>
                <c:pt idx="11">
                  <c:v>19.09.</c:v>
                </c:pt>
              </c:strCache>
            </c:strRef>
          </c:cat>
          <c:val>
            <c:numRef>
              <c:f>Ledvinka!$B$16:$M$16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34-4A01-ACEB-5B997A9052BE}"/>
            </c:ext>
          </c:extLst>
        </c:ser>
        <c:ser>
          <c:idx val="11"/>
          <c:order val="11"/>
          <c:tx>
            <c:strRef>
              <c:f>Ledvinka!$A$17</c:f>
              <c:strCache>
                <c:ptCount val="1"/>
                <c:pt idx="0">
                  <c:v>Conjugatophyceae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Ledvinka!$B$5:$M$5</c:f>
              <c:strCache>
                <c:ptCount val="12"/>
                <c:pt idx="0">
                  <c:v>03.05.</c:v>
                </c:pt>
                <c:pt idx="1">
                  <c:v>15.06.</c:v>
                </c:pt>
                <c:pt idx="2">
                  <c:v>12.07.</c:v>
                </c:pt>
                <c:pt idx="3">
                  <c:v>09.08.</c:v>
                </c:pt>
                <c:pt idx="4">
                  <c:v>08.09.</c:v>
                </c:pt>
                <c:pt idx="5">
                  <c:v>15.03.</c:v>
                </c:pt>
                <c:pt idx="6">
                  <c:v>12.4.</c:v>
                </c:pt>
                <c:pt idx="7">
                  <c:v>9.5.</c:v>
                </c:pt>
                <c:pt idx="8">
                  <c:v>9.6.</c:v>
                </c:pt>
                <c:pt idx="9">
                  <c:v>04.07.</c:v>
                </c:pt>
                <c:pt idx="10">
                  <c:v>01.08.</c:v>
                </c:pt>
                <c:pt idx="11">
                  <c:v>19.09.</c:v>
                </c:pt>
              </c:strCache>
            </c:strRef>
          </c:cat>
          <c:val>
            <c:numRef>
              <c:f>Ledvinka!$B$17:$M$17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0.05</c:v>
                </c:pt>
                <c:pt idx="7">
                  <c:v>0</c:v>
                </c:pt>
                <c:pt idx="8">
                  <c:v>0.01</c:v>
                </c:pt>
                <c:pt idx="9">
                  <c:v>0</c:v>
                </c:pt>
                <c:pt idx="10">
                  <c:v>0.01</c:v>
                </c:pt>
                <c:pt idx="1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334-4A01-ACEB-5B997A9052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100"/>
        <c:axId val="1018351504"/>
        <c:axId val="884322623"/>
      </c:barChart>
      <c:catAx>
        <c:axId val="1018351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84322623"/>
        <c:crosses val="autoZero"/>
        <c:auto val="0"/>
        <c:lblAlgn val="ctr"/>
        <c:lblOffset val="100"/>
        <c:noMultiLvlLbl val="0"/>
      </c:catAx>
      <c:valAx>
        <c:axId val="884322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18351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Prázdný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3900141095079882E-2"/>
          <c:y val="0.24388232565502466"/>
          <c:w val="0.92790056589747094"/>
          <c:h val="0.7090765848455508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Prazdny!$A$6</c:f>
              <c:strCache>
                <c:ptCount val="1"/>
                <c:pt idx="0">
                  <c:v>Cyanobacteria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Prazdny!$B$5:$N$5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Prazdny!$B$6:$N$6</c:f>
              <c:numCache>
                <c:formatCode>0%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0.01</c:v>
                </c:pt>
                <c:pt idx="4">
                  <c:v>0.01</c:v>
                </c:pt>
                <c:pt idx="5">
                  <c:v>0.05</c:v>
                </c:pt>
                <c:pt idx="6">
                  <c:v>0</c:v>
                </c:pt>
                <c:pt idx="7">
                  <c:v>7.0000000000000007E-2</c:v>
                </c:pt>
                <c:pt idx="8">
                  <c:v>0.01</c:v>
                </c:pt>
                <c:pt idx="9">
                  <c:v>0</c:v>
                </c:pt>
                <c:pt idx="10">
                  <c:v>0.2</c:v>
                </c:pt>
                <c:pt idx="11">
                  <c:v>0.02</c:v>
                </c:pt>
                <c:pt idx="1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4B-4B83-A261-065B89E574EF}"/>
            </c:ext>
          </c:extLst>
        </c:ser>
        <c:ser>
          <c:idx val="1"/>
          <c:order val="1"/>
          <c:tx>
            <c:strRef>
              <c:f>Prazdny!$A$7</c:f>
              <c:strCache>
                <c:ptCount val="1"/>
                <c:pt idx="0">
                  <c:v>Euglenophyta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Prazdny!$B$5:$N$5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Prazdny!$B$7:$N$7</c:f>
              <c:numCache>
                <c:formatCode>0%</c:formatCode>
                <c:ptCount val="13"/>
                <c:pt idx="0">
                  <c:v>0</c:v>
                </c:pt>
                <c:pt idx="1">
                  <c:v>0.3</c:v>
                </c:pt>
                <c:pt idx="2">
                  <c:v>0.15</c:v>
                </c:pt>
                <c:pt idx="3">
                  <c:v>0.78</c:v>
                </c:pt>
                <c:pt idx="4">
                  <c:v>0.84</c:v>
                </c:pt>
                <c:pt idx="5">
                  <c:v>0.45</c:v>
                </c:pt>
                <c:pt idx="6">
                  <c:v>0.3</c:v>
                </c:pt>
                <c:pt idx="7">
                  <c:v>0.15</c:v>
                </c:pt>
                <c:pt idx="8">
                  <c:v>0.25</c:v>
                </c:pt>
                <c:pt idx="9">
                  <c:v>0</c:v>
                </c:pt>
                <c:pt idx="10">
                  <c:v>0.25</c:v>
                </c:pt>
                <c:pt idx="11">
                  <c:v>0.3</c:v>
                </c:pt>
                <c:pt idx="12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4B-4B83-A261-065B89E574EF}"/>
            </c:ext>
          </c:extLst>
        </c:ser>
        <c:ser>
          <c:idx val="2"/>
          <c:order val="2"/>
          <c:tx>
            <c:strRef>
              <c:f>Prazdny!$A$8</c:f>
              <c:strCache>
                <c:ptCount val="1"/>
                <c:pt idx="0">
                  <c:v>Bacillariophyceae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Prazdny!$B$5:$N$5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Prazdny!$B$8:$N$8</c:f>
              <c:numCache>
                <c:formatCode>0%</c:formatCode>
                <c:ptCount val="13"/>
                <c:pt idx="0">
                  <c:v>0</c:v>
                </c:pt>
                <c:pt idx="1">
                  <c:v>0.6</c:v>
                </c:pt>
                <c:pt idx="2">
                  <c:v>0.01</c:v>
                </c:pt>
                <c:pt idx="3">
                  <c:v>0</c:v>
                </c:pt>
                <c:pt idx="4">
                  <c:v>1E-3</c:v>
                </c:pt>
                <c:pt idx="5">
                  <c:v>0.03</c:v>
                </c:pt>
                <c:pt idx="6">
                  <c:v>0.2</c:v>
                </c:pt>
                <c:pt idx="7">
                  <c:v>0.15</c:v>
                </c:pt>
                <c:pt idx="8">
                  <c:v>0.2</c:v>
                </c:pt>
                <c:pt idx="9">
                  <c:v>0.1</c:v>
                </c:pt>
                <c:pt idx="10">
                  <c:v>0.05</c:v>
                </c:pt>
                <c:pt idx="11">
                  <c:v>0.02</c:v>
                </c:pt>
                <c:pt idx="1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4B-4B83-A261-065B89E574EF}"/>
            </c:ext>
          </c:extLst>
        </c:ser>
        <c:ser>
          <c:idx val="3"/>
          <c:order val="3"/>
          <c:tx>
            <c:strRef>
              <c:f>Prazdny!$A$9</c:f>
              <c:strCache>
                <c:ptCount val="1"/>
                <c:pt idx="0">
                  <c:v>Chrysophyta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Prazdny!$B$5:$N$5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Prazdny!$B$9:$N$9</c:f>
              <c:numCache>
                <c:formatCode>0%</c:formatCode>
                <c:ptCount val="13"/>
                <c:pt idx="0">
                  <c:v>0</c:v>
                </c:pt>
                <c:pt idx="1">
                  <c:v>0.02</c:v>
                </c:pt>
                <c:pt idx="2">
                  <c:v>0.8</c:v>
                </c:pt>
                <c:pt idx="3">
                  <c:v>0</c:v>
                </c:pt>
                <c:pt idx="4">
                  <c:v>1E-4</c:v>
                </c:pt>
                <c:pt idx="5">
                  <c:v>0</c:v>
                </c:pt>
                <c:pt idx="6">
                  <c:v>0.01</c:v>
                </c:pt>
                <c:pt idx="7">
                  <c:v>0.05</c:v>
                </c:pt>
                <c:pt idx="8">
                  <c:v>0</c:v>
                </c:pt>
                <c:pt idx="9">
                  <c:v>0</c:v>
                </c:pt>
                <c:pt idx="10">
                  <c:v>0.01</c:v>
                </c:pt>
                <c:pt idx="11">
                  <c:v>0.1</c:v>
                </c:pt>
                <c:pt idx="1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4B-4B83-A261-065B89E574EF}"/>
            </c:ext>
          </c:extLst>
        </c:ser>
        <c:ser>
          <c:idx val="4"/>
          <c:order val="4"/>
          <c:tx>
            <c:strRef>
              <c:f>Prazdny!$A$10</c:f>
              <c:strCache>
                <c:ptCount val="1"/>
                <c:pt idx="0">
                  <c:v>Eustigmatophyceae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Prazdny!$B$5:$N$5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Prazdny!$B$10:$N$10</c:f>
              <c:numCache>
                <c:formatCode>0%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4B-4B83-A261-065B89E574EF}"/>
            </c:ext>
          </c:extLst>
        </c:ser>
        <c:ser>
          <c:idx val="5"/>
          <c:order val="5"/>
          <c:tx>
            <c:strRef>
              <c:f>Prazdny!$A$11</c:f>
              <c:strCache>
                <c:ptCount val="1"/>
                <c:pt idx="0">
                  <c:v>Raphidiophyceae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Prazdny!$B$5:$N$5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Prazdny!$B$11:$N$11</c:f>
              <c:numCache>
                <c:formatCode>0%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84B-4B83-A261-065B89E574EF}"/>
            </c:ext>
          </c:extLst>
        </c:ser>
        <c:ser>
          <c:idx val="6"/>
          <c:order val="6"/>
          <c:tx>
            <c:strRef>
              <c:f>Prazdny!$A$12</c:f>
              <c:strCache>
                <c:ptCount val="1"/>
                <c:pt idx="0">
                  <c:v>Xanthophyceae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Prazdny!$B$5:$N$5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Prazdny!$B$12:$N$12</c:f>
              <c:numCache>
                <c:formatCode>0%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84B-4B83-A261-065B89E574EF}"/>
            </c:ext>
          </c:extLst>
        </c:ser>
        <c:ser>
          <c:idx val="7"/>
          <c:order val="7"/>
          <c:tx>
            <c:strRef>
              <c:f>Prazdny!$A$13</c:f>
              <c:strCache>
                <c:ptCount val="1"/>
                <c:pt idx="0">
                  <c:v>Cryptophyta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Prazdny!$B$5:$N$5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Prazdny!$B$13:$N$13</c:f>
              <c:numCache>
                <c:formatCode>0%</c:formatCode>
                <c:ptCount val="13"/>
                <c:pt idx="0">
                  <c:v>0</c:v>
                </c:pt>
                <c:pt idx="1">
                  <c:v>0.05</c:v>
                </c:pt>
                <c:pt idx="2">
                  <c:v>0.01</c:v>
                </c:pt>
                <c:pt idx="3">
                  <c:v>0.2</c:v>
                </c:pt>
                <c:pt idx="4">
                  <c:v>0.05</c:v>
                </c:pt>
                <c:pt idx="5">
                  <c:v>0.15</c:v>
                </c:pt>
                <c:pt idx="6">
                  <c:v>0</c:v>
                </c:pt>
                <c:pt idx="7">
                  <c:v>0.05</c:v>
                </c:pt>
                <c:pt idx="8">
                  <c:v>0.32</c:v>
                </c:pt>
                <c:pt idx="9">
                  <c:v>0.6</c:v>
                </c:pt>
                <c:pt idx="10">
                  <c:v>0.24</c:v>
                </c:pt>
                <c:pt idx="11">
                  <c:v>0.15</c:v>
                </c:pt>
                <c:pt idx="1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84B-4B83-A261-065B89E574EF}"/>
            </c:ext>
          </c:extLst>
        </c:ser>
        <c:ser>
          <c:idx val="8"/>
          <c:order val="8"/>
          <c:tx>
            <c:strRef>
              <c:f>Prazdny!$A$14</c:f>
              <c:strCache>
                <c:ptCount val="1"/>
                <c:pt idx="0">
                  <c:v>Dinophyta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Prazdny!$B$5:$N$5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Prazdny!$B$14:$N$14</c:f>
              <c:numCache>
                <c:formatCode>0%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1E-3</c:v>
                </c:pt>
                <c:pt idx="4">
                  <c:v>0</c:v>
                </c:pt>
                <c:pt idx="5">
                  <c:v>0.01</c:v>
                </c:pt>
                <c:pt idx="6">
                  <c:v>0.01</c:v>
                </c:pt>
                <c:pt idx="7">
                  <c:v>0.02</c:v>
                </c:pt>
                <c:pt idx="8">
                  <c:v>0</c:v>
                </c:pt>
                <c:pt idx="9">
                  <c:v>0</c:v>
                </c:pt>
                <c:pt idx="10">
                  <c:v>0.05</c:v>
                </c:pt>
                <c:pt idx="11">
                  <c:v>0.21</c:v>
                </c:pt>
                <c:pt idx="1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4B-4B83-A261-065B89E574EF}"/>
            </c:ext>
          </c:extLst>
        </c:ser>
        <c:ser>
          <c:idx val="9"/>
          <c:order val="9"/>
          <c:tx>
            <c:strRef>
              <c:f>Prazdny!$A$15</c:f>
              <c:strCache>
                <c:ptCount val="1"/>
                <c:pt idx="0">
                  <c:v>Chlorophyta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Prazdny!$B$5:$N$5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Prazdny!$B$15:$N$15</c:f>
              <c:numCache>
                <c:formatCode>0%</c:formatCode>
                <c:ptCount val="13"/>
                <c:pt idx="0">
                  <c:v>0</c:v>
                </c:pt>
                <c:pt idx="1">
                  <c:v>0.03</c:v>
                </c:pt>
                <c:pt idx="2">
                  <c:v>0.01</c:v>
                </c:pt>
                <c:pt idx="3">
                  <c:v>0.01</c:v>
                </c:pt>
                <c:pt idx="4">
                  <c:v>0.05</c:v>
                </c:pt>
                <c:pt idx="5">
                  <c:v>0.3</c:v>
                </c:pt>
                <c:pt idx="6">
                  <c:v>0.47</c:v>
                </c:pt>
                <c:pt idx="7">
                  <c:v>0.5</c:v>
                </c:pt>
                <c:pt idx="8">
                  <c:v>0.2</c:v>
                </c:pt>
                <c:pt idx="9">
                  <c:v>0.3</c:v>
                </c:pt>
                <c:pt idx="10">
                  <c:v>0.18</c:v>
                </c:pt>
                <c:pt idx="11">
                  <c:v>0.15</c:v>
                </c:pt>
                <c:pt idx="1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84B-4B83-A261-065B89E574EF}"/>
            </c:ext>
          </c:extLst>
        </c:ser>
        <c:ser>
          <c:idx val="10"/>
          <c:order val="10"/>
          <c:tx>
            <c:strRef>
              <c:f>Prazdny!$A$16</c:f>
              <c:strCache>
                <c:ptCount val="1"/>
                <c:pt idx="0">
                  <c:v>Ulvophyceae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Prazdny!$B$5:$N$5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Prazdny!$B$16:$N$16</c:f>
              <c:numCache>
                <c:formatCode>0%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0.01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84B-4B83-A261-065B89E574EF}"/>
            </c:ext>
          </c:extLst>
        </c:ser>
        <c:ser>
          <c:idx val="11"/>
          <c:order val="11"/>
          <c:tx>
            <c:strRef>
              <c:f>Prazdny!$A$17</c:f>
              <c:strCache>
                <c:ptCount val="1"/>
                <c:pt idx="0">
                  <c:v>Conjugatophyceae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Prazdny!$B$5:$N$5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Prazdny!$B$17:$N$17</c:f>
              <c:numCache>
                <c:formatCode>0%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0.02</c:v>
                </c:pt>
                <c:pt idx="3">
                  <c:v>0</c:v>
                </c:pt>
                <c:pt idx="4">
                  <c:v>0.05</c:v>
                </c:pt>
                <c:pt idx="5">
                  <c:v>0.01</c:v>
                </c:pt>
                <c:pt idx="6">
                  <c:v>0.01</c:v>
                </c:pt>
                <c:pt idx="7">
                  <c:v>0</c:v>
                </c:pt>
                <c:pt idx="8">
                  <c:v>0.02</c:v>
                </c:pt>
                <c:pt idx="9">
                  <c:v>0</c:v>
                </c:pt>
                <c:pt idx="10">
                  <c:v>0.01</c:v>
                </c:pt>
                <c:pt idx="11">
                  <c:v>0.05</c:v>
                </c:pt>
                <c:pt idx="1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84B-4B83-A261-065B89E574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100"/>
        <c:axId val="1018351504"/>
        <c:axId val="884322623"/>
      </c:barChart>
      <c:catAx>
        <c:axId val="1018351504"/>
        <c:scaling>
          <c:orientation val="minMax"/>
        </c:scaling>
        <c:delete val="1"/>
        <c:axPos val="b"/>
        <c:numFmt formatCode="m/d/yyyy" sourceLinked="1"/>
        <c:majorTickMark val="none"/>
        <c:minorTickMark val="none"/>
        <c:tickLblPos val="nextTo"/>
        <c:crossAx val="884322623"/>
        <c:crosses val="autoZero"/>
        <c:auto val="0"/>
        <c:lblAlgn val="ctr"/>
        <c:lblOffset val="100"/>
        <c:noMultiLvlLbl val="0"/>
      </c:catAx>
      <c:valAx>
        <c:axId val="884322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18351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Prostřední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5826923368682955E-2"/>
          <c:y val="0.19227871466260127"/>
          <c:w val="0.93417307663131699"/>
          <c:h val="0.6238379268302454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Prostřední!$A$6</c:f>
              <c:strCache>
                <c:ptCount val="1"/>
                <c:pt idx="0">
                  <c:v>Cyanobacteria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Prostřední!$B$5:$N$5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Prostřední!$B$6:$N$6</c:f>
              <c:numCache>
                <c:formatCode>0%</c:formatCode>
                <c:ptCount val="13"/>
                <c:pt idx="0">
                  <c:v>0</c:v>
                </c:pt>
                <c:pt idx="1">
                  <c:v>0.05</c:v>
                </c:pt>
                <c:pt idx="2">
                  <c:v>0</c:v>
                </c:pt>
                <c:pt idx="3">
                  <c:v>1E-3</c:v>
                </c:pt>
                <c:pt idx="4">
                  <c:v>0</c:v>
                </c:pt>
                <c:pt idx="5">
                  <c:v>0</c:v>
                </c:pt>
                <c:pt idx="6">
                  <c:v>0.05</c:v>
                </c:pt>
                <c:pt idx="7">
                  <c:v>5.0000000000000001E-3</c:v>
                </c:pt>
                <c:pt idx="8">
                  <c:v>0.2</c:v>
                </c:pt>
                <c:pt idx="9">
                  <c:v>0</c:v>
                </c:pt>
                <c:pt idx="10">
                  <c:v>0.03</c:v>
                </c:pt>
                <c:pt idx="11">
                  <c:v>0.1</c:v>
                </c:pt>
                <c:pt idx="1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15-4D17-8BC9-4E9E1EBFDC25}"/>
            </c:ext>
          </c:extLst>
        </c:ser>
        <c:ser>
          <c:idx val="1"/>
          <c:order val="1"/>
          <c:tx>
            <c:strRef>
              <c:f>Prostřední!$A$7</c:f>
              <c:strCache>
                <c:ptCount val="1"/>
                <c:pt idx="0">
                  <c:v>Euglenophyta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Prostřední!$B$5:$N$5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Prostřední!$B$7:$N$7</c:f>
              <c:numCache>
                <c:formatCode>0%</c:formatCode>
                <c:ptCount val="13"/>
                <c:pt idx="0">
                  <c:v>0</c:v>
                </c:pt>
                <c:pt idx="1">
                  <c:v>0.15</c:v>
                </c:pt>
                <c:pt idx="2">
                  <c:v>0.5</c:v>
                </c:pt>
                <c:pt idx="3">
                  <c:v>0.2</c:v>
                </c:pt>
                <c:pt idx="4">
                  <c:v>0.05</c:v>
                </c:pt>
                <c:pt idx="5">
                  <c:v>0.25</c:v>
                </c:pt>
                <c:pt idx="6">
                  <c:v>0.3</c:v>
                </c:pt>
                <c:pt idx="7">
                  <c:v>0.1</c:v>
                </c:pt>
                <c:pt idx="8">
                  <c:v>0.25</c:v>
                </c:pt>
                <c:pt idx="9">
                  <c:v>0.35</c:v>
                </c:pt>
                <c:pt idx="10">
                  <c:v>0.2</c:v>
                </c:pt>
                <c:pt idx="11">
                  <c:v>0.25</c:v>
                </c:pt>
                <c:pt idx="1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15-4D17-8BC9-4E9E1EBFDC25}"/>
            </c:ext>
          </c:extLst>
        </c:ser>
        <c:ser>
          <c:idx val="2"/>
          <c:order val="2"/>
          <c:tx>
            <c:strRef>
              <c:f>Prostřední!$A$8</c:f>
              <c:strCache>
                <c:ptCount val="1"/>
                <c:pt idx="0">
                  <c:v>Bacillariophyceae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Prostřední!$B$5:$N$5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Prostřední!$B$8:$N$8</c:f>
              <c:numCache>
                <c:formatCode>0%</c:formatCode>
                <c:ptCount val="13"/>
                <c:pt idx="0">
                  <c:v>0</c:v>
                </c:pt>
                <c:pt idx="1">
                  <c:v>0.5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  <c:pt idx="5">
                  <c:v>0.02</c:v>
                </c:pt>
                <c:pt idx="6">
                  <c:v>0.3</c:v>
                </c:pt>
                <c:pt idx="7">
                  <c:v>0.1</c:v>
                </c:pt>
                <c:pt idx="8">
                  <c:v>0.01</c:v>
                </c:pt>
                <c:pt idx="9">
                  <c:v>0.01</c:v>
                </c:pt>
                <c:pt idx="10">
                  <c:v>0.02</c:v>
                </c:pt>
                <c:pt idx="11">
                  <c:v>0.01</c:v>
                </c:pt>
                <c:pt idx="1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15-4D17-8BC9-4E9E1EBFDC25}"/>
            </c:ext>
          </c:extLst>
        </c:ser>
        <c:ser>
          <c:idx val="3"/>
          <c:order val="3"/>
          <c:tx>
            <c:strRef>
              <c:f>Prostřední!$A$9</c:f>
              <c:strCache>
                <c:ptCount val="1"/>
                <c:pt idx="0">
                  <c:v>Chrysophyta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Prostřední!$B$5:$N$5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Prostřední!$B$9:$N$9</c:f>
              <c:numCache>
                <c:formatCode>0%</c:formatCode>
                <c:ptCount val="13"/>
                <c:pt idx="0">
                  <c:v>0</c:v>
                </c:pt>
                <c:pt idx="1">
                  <c:v>0.05</c:v>
                </c:pt>
                <c:pt idx="2">
                  <c:v>0.45</c:v>
                </c:pt>
                <c:pt idx="3">
                  <c:v>0.48</c:v>
                </c:pt>
                <c:pt idx="4">
                  <c:v>0.85</c:v>
                </c:pt>
                <c:pt idx="5">
                  <c:v>0.28000000000000003</c:v>
                </c:pt>
                <c:pt idx="6">
                  <c:v>0.05</c:v>
                </c:pt>
                <c:pt idx="7">
                  <c:v>0.01</c:v>
                </c:pt>
                <c:pt idx="8">
                  <c:v>0.15</c:v>
                </c:pt>
                <c:pt idx="9">
                  <c:v>0.05</c:v>
                </c:pt>
                <c:pt idx="10">
                  <c:v>0.2</c:v>
                </c:pt>
                <c:pt idx="11">
                  <c:v>0.01</c:v>
                </c:pt>
                <c:pt idx="1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15-4D17-8BC9-4E9E1EBFDC25}"/>
            </c:ext>
          </c:extLst>
        </c:ser>
        <c:ser>
          <c:idx val="4"/>
          <c:order val="4"/>
          <c:tx>
            <c:strRef>
              <c:f>Prostřední!$A$10</c:f>
              <c:strCache>
                <c:ptCount val="1"/>
                <c:pt idx="0">
                  <c:v>Eustigmatophyceae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Prostřední!$B$5:$N$5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Prostřední!$B$10:$N$10</c:f>
              <c:numCache>
                <c:formatCode>0%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15-4D17-8BC9-4E9E1EBFDC25}"/>
            </c:ext>
          </c:extLst>
        </c:ser>
        <c:ser>
          <c:idx val="5"/>
          <c:order val="5"/>
          <c:tx>
            <c:strRef>
              <c:f>Prostřední!$A$11</c:f>
              <c:strCache>
                <c:ptCount val="1"/>
                <c:pt idx="0">
                  <c:v>Raphidiophyceae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Prostřední!$B$5:$N$5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Prostřední!$B$11:$N$11</c:f>
              <c:numCache>
                <c:formatCode>0%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0.01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215-4D17-8BC9-4E9E1EBFDC25}"/>
            </c:ext>
          </c:extLst>
        </c:ser>
        <c:ser>
          <c:idx val="6"/>
          <c:order val="6"/>
          <c:tx>
            <c:strRef>
              <c:f>Prostřední!$A$12</c:f>
              <c:strCache>
                <c:ptCount val="1"/>
                <c:pt idx="0">
                  <c:v>Xanthophyceae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Prostřední!$B$5:$N$5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Prostřední!$B$12:$N$12</c:f>
              <c:numCache>
                <c:formatCode>0%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15-4D17-8BC9-4E9E1EBFDC25}"/>
            </c:ext>
          </c:extLst>
        </c:ser>
        <c:ser>
          <c:idx val="7"/>
          <c:order val="7"/>
          <c:tx>
            <c:strRef>
              <c:f>Prostřední!$A$13</c:f>
              <c:strCache>
                <c:ptCount val="1"/>
                <c:pt idx="0">
                  <c:v>Cryptophyta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Prostřední!$B$5:$N$5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Prostřední!$B$13:$N$13</c:f>
              <c:numCache>
                <c:formatCode>0%</c:formatCode>
                <c:ptCount val="13"/>
                <c:pt idx="0">
                  <c:v>0</c:v>
                </c:pt>
                <c:pt idx="1">
                  <c:v>0.05</c:v>
                </c:pt>
                <c:pt idx="2">
                  <c:v>0.01</c:v>
                </c:pt>
                <c:pt idx="3">
                  <c:v>0.15</c:v>
                </c:pt>
                <c:pt idx="4">
                  <c:v>0.02</c:v>
                </c:pt>
                <c:pt idx="5">
                  <c:v>0.2</c:v>
                </c:pt>
                <c:pt idx="6">
                  <c:v>0</c:v>
                </c:pt>
                <c:pt idx="7">
                  <c:v>0.6</c:v>
                </c:pt>
                <c:pt idx="8">
                  <c:v>0.14000000000000001</c:v>
                </c:pt>
                <c:pt idx="9">
                  <c:v>0.05</c:v>
                </c:pt>
                <c:pt idx="10">
                  <c:v>0.05</c:v>
                </c:pt>
                <c:pt idx="11">
                  <c:v>0.15</c:v>
                </c:pt>
                <c:pt idx="1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215-4D17-8BC9-4E9E1EBFDC25}"/>
            </c:ext>
          </c:extLst>
        </c:ser>
        <c:ser>
          <c:idx val="8"/>
          <c:order val="8"/>
          <c:tx>
            <c:strRef>
              <c:f>Prostřední!$A$14</c:f>
              <c:strCache>
                <c:ptCount val="1"/>
                <c:pt idx="0">
                  <c:v>Dinophyta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Prostřední!$B$5:$N$5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Prostřední!$B$14:$N$14</c:f>
              <c:numCache>
                <c:formatCode>0%</c:formatCode>
                <c:ptCount val="13"/>
                <c:pt idx="0">
                  <c:v>0</c:v>
                </c:pt>
                <c:pt idx="1">
                  <c:v>0.05</c:v>
                </c:pt>
                <c:pt idx="2">
                  <c:v>0</c:v>
                </c:pt>
                <c:pt idx="3">
                  <c:v>0.15</c:v>
                </c:pt>
                <c:pt idx="4">
                  <c:v>0.03</c:v>
                </c:pt>
                <c:pt idx="5">
                  <c:v>0.23</c:v>
                </c:pt>
                <c:pt idx="6">
                  <c:v>0.05</c:v>
                </c:pt>
                <c:pt idx="7">
                  <c:v>0.01</c:v>
                </c:pt>
                <c:pt idx="8">
                  <c:v>0.03</c:v>
                </c:pt>
                <c:pt idx="9">
                  <c:v>0.15</c:v>
                </c:pt>
                <c:pt idx="10">
                  <c:v>0.4</c:v>
                </c:pt>
                <c:pt idx="11">
                  <c:v>0.2</c:v>
                </c:pt>
                <c:pt idx="12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215-4D17-8BC9-4E9E1EBFDC25}"/>
            </c:ext>
          </c:extLst>
        </c:ser>
        <c:ser>
          <c:idx val="9"/>
          <c:order val="9"/>
          <c:tx>
            <c:strRef>
              <c:f>Prostřední!$A$15</c:f>
              <c:strCache>
                <c:ptCount val="1"/>
                <c:pt idx="0">
                  <c:v>Chlorophyta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Prostřední!$B$5:$N$5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Prostřední!$B$15:$N$15</c:f>
              <c:numCache>
                <c:formatCode>0%</c:formatCode>
                <c:ptCount val="13"/>
                <c:pt idx="0">
                  <c:v>0</c:v>
                </c:pt>
                <c:pt idx="1">
                  <c:v>0.15</c:v>
                </c:pt>
                <c:pt idx="2">
                  <c:v>0.01</c:v>
                </c:pt>
                <c:pt idx="3">
                  <c:v>0.01</c:v>
                </c:pt>
                <c:pt idx="4">
                  <c:v>0.03</c:v>
                </c:pt>
                <c:pt idx="5">
                  <c:v>0.01</c:v>
                </c:pt>
                <c:pt idx="6">
                  <c:v>0.2</c:v>
                </c:pt>
                <c:pt idx="7">
                  <c:v>0.18</c:v>
                </c:pt>
                <c:pt idx="8">
                  <c:v>0.2</c:v>
                </c:pt>
                <c:pt idx="9">
                  <c:v>0.37</c:v>
                </c:pt>
                <c:pt idx="10">
                  <c:v>0.05</c:v>
                </c:pt>
                <c:pt idx="11">
                  <c:v>0.1</c:v>
                </c:pt>
                <c:pt idx="1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215-4D17-8BC9-4E9E1EBFDC25}"/>
            </c:ext>
          </c:extLst>
        </c:ser>
        <c:ser>
          <c:idx val="10"/>
          <c:order val="10"/>
          <c:tx>
            <c:strRef>
              <c:f>Prostřední!$A$16</c:f>
              <c:strCache>
                <c:ptCount val="1"/>
                <c:pt idx="0">
                  <c:v>Ulvophyceae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Prostřední!$B$5:$N$5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Prostřední!$B$16:$N$16</c:f>
              <c:numCache>
                <c:formatCode>0%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0.02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215-4D17-8BC9-4E9E1EBFDC25}"/>
            </c:ext>
          </c:extLst>
        </c:ser>
        <c:ser>
          <c:idx val="11"/>
          <c:order val="11"/>
          <c:tx>
            <c:strRef>
              <c:f>Prostřední!$A$17</c:f>
              <c:strCache>
                <c:ptCount val="1"/>
                <c:pt idx="0">
                  <c:v>Conjugatophyceae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Prostřední!$B$5:$N$5</c:f>
              <c:numCache>
                <c:formatCode>m/d/yyyy</c:formatCode>
                <c:ptCount val="13"/>
                <c:pt idx="0">
                  <c:v>44651</c:v>
                </c:pt>
                <c:pt idx="1">
                  <c:v>44685</c:v>
                </c:pt>
                <c:pt idx="2">
                  <c:v>44715</c:v>
                </c:pt>
                <c:pt idx="3">
                  <c:v>44753</c:v>
                </c:pt>
                <c:pt idx="4">
                  <c:v>44777</c:v>
                </c:pt>
                <c:pt idx="5">
                  <c:v>44812</c:v>
                </c:pt>
                <c:pt idx="6">
                  <c:v>45008</c:v>
                </c:pt>
                <c:pt idx="7">
                  <c:v>45036</c:v>
                </c:pt>
                <c:pt idx="8">
                  <c:v>45085</c:v>
                </c:pt>
                <c:pt idx="9">
                  <c:v>45097</c:v>
                </c:pt>
                <c:pt idx="10">
                  <c:v>45138</c:v>
                </c:pt>
                <c:pt idx="11">
                  <c:v>45170</c:v>
                </c:pt>
                <c:pt idx="12">
                  <c:v>45189</c:v>
                </c:pt>
              </c:numCache>
            </c:numRef>
          </c:cat>
          <c:val>
            <c:numRef>
              <c:f>Prostřední!$B$17:$N$17</c:f>
              <c:numCache>
                <c:formatCode>0%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0.02</c:v>
                </c:pt>
                <c:pt idx="3">
                  <c:v>0</c:v>
                </c:pt>
                <c:pt idx="4">
                  <c:v>0.01</c:v>
                </c:pt>
                <c:pt idx="5">
                  <c:v>0.01</c:v>
                </c:pt>
                <c:pt idx="6">
                  <c:v>0.05</c:v>
                </c:pt>
                <c:pt idx="7">
                  <c:v>0</c:v>
                </c:pt>
                <c:pt idx="8">
                  <c:v>0.02</c:v>
                </c:pt>
                <c:pt idx="9">
                  <c:v>0.02</c:v>
                </c:pt>
                <c:pt idx="10">
                  <c:v>0.05</c:v>
                </c:pt>
                <c:pt idx="11">
                  <c:v>0.15</c:v>
                </c:pt>
                <c:pt idx="1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215-4D17-8BC9-4E9E1EBFDC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100"/>
        <c:axId val="1018351504"/>
        <c:axId val="884322623"/>
      </c:barChart>
      <c:catAx>
        <c:axId val="1018351504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84322623"/>
        <c:crosses val="autoZero"/>
        <c:auto val="0"/>
        <c:lblAlgn val="ctr"/>
        <c:lblOffset val="100"/>
        <c:noMultiLvlLbl val="0"/>
      </c:catAx>
      <c:valAx>
        <c:axId val="884322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18351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(Brdy!$D$5:$D$9,Brdy!$D$23:$D$29)</cx:f>
        <cx:lvl ptCount="12" formatCode="0,00">
          <cx:pt idx="0">0.86699999999999999</cx:pt>
          <cx:pt idx="1">4.5777599999999996</cx:pt>
          <cx:pt idx="2">1.25</cx:pt>
          <cx:pt idx="3">1.4565600000000001</cx:pt>
          <cx:pt idx="4">14.14944</cx:pt>
          <cx:pt idx="5">1.4565600000000001</cx:pt>
          <cx:pt idx="6">5.202</cx:pt>
          <cx:pt idx="7">4.8552</cx:pt>
          <cx:pt idx="8">4.1616</cx:pt>
          <cx:pt idx="9">4</cx:pt>
          <cx:pt idx="10">6.5891999999999999</cx:pt>
          <cx:pt idx="11">27.879999999999999</cx:pt>
        </cx:lvl>
      </cx:numDim>
    </cx:data>
    <cx:data id="1">
      <cx:numDim type="val">
        <cx:f>(Brdy!$E$29,Brdy!$E$23:$E$29,Brdy!$E$5:$E$9)</cx:f>
        <cx:lvl ptCount="13" formatCode="0,00">
          <cx:pt idx="0">14.98</cx:pt>
          <cx:pt idx="1">17.686800000000002</cx:pt>
          <cx:pt idx="2">3.1212</cx:pt>
          <cx:pt idx="3">8.3231999999999999</cx:pt>
          <cx:pt idx="4">14.14944</cx:pt>
          <cx:pt idx="5">9.9238149999999994</cx:pt>
          <cx:pt idx="6">20.213486</cx:pt>
          <cx:pt idx="7">14.98</cx:pt>
          <cx:pt idx="8">6.6585599999999996</cx:pt>
          <cx:pt idx="9">8.7393599999999996</cx:pt>
          <cx:pt idx="10">6.5</cx:pt>
          <cx:pt idx="11">6.2423999999999999</cx:pt>
          <cx:pt idx="12">7.4908799999999998</cx:pt>
        </cx:lvl>
      </cx:numDim>
    </cx:data>
    <cx:data id="2">
      <cx:numDim type="val">
        <cx:f>(Brdy!$F$5:$F$9,Brdy!$F$23:$F$29)</cx:f>
        <cx:lvl ptCount="12" formatCode="0,00">
          <cx:pt idx="0">7.8608000000000002</cx:pt>
          <cx:pt idx="1">5.8956</cx:pt>
          <cx:pt idx="2">9.9900000000000002</cx:pt>
          <cx:pt idx="3">8.7393599999999996</cx:pt>
          <cx:pt idx="4">69.082560000000001</cx:pt>
          <cx:pt idx="5">18.7272</cx:pt>
          <cx:pt idx="6">7.4908799999999998</cx:pt>
          <cx:pt idx="7">7.2827999999999999</cx:pt>
          <cx:pt idx="8">13.317119999999999</cx:pt>
          <cx:pt idx="9">13.673829</cx:pt>
          <cx:pt idx="10">9.5716800000000006</cx:pt>
          <cx:pt idx="11">20.809999999999999</cx:pt>
        </cx:lvl>
      </cx:numDim>
    </cx:data>
    <cx:data id="3">
      <cx:numDim type="val">
        <cx:f>(Brdy!$G$5:$G$9,Brdy!$G$23:$G$29)</cx:f>
        <cx:lvl ptCount="12" formatCode="0,00">
          <cx:pt idx="0">10.404</cx:pt>
          <cx:pt idx="1">4.5084</cx:pt>
          <cx:pt idx="2">52.850000000000001</cx:pt>
          <cx:pt idx="3">11.295771</cx:pt>
          <cx:pt idx="4">19.767600000000002</cx:pt>
          <cx:pt idx="5">21.848400000000002</cx:pt>
          <cx:pt idx="6">16.6464</cx:pt>
          <cx:pt idx="7">2.4969600000000001</cx:pt>
          <cx:pt idx="8">9.9878400000000003</cx:pt>
          <cx:pt idx="9">34.68</cx:pt>
          <cx:pt idx="10">13.733280000000001</cx:pt>
          <cx:pt idx="11">42.450000000000003</cx:pt>
        </cx:lvl>
      </cx:numDim>
    </cx:data>
    <cx:data id="4">
      <cx:numDim type="val">
        <cx:f>(Brdy!$H$5:$H$9,Brdy!$H$23:$H$29)</cx:f>
        <cx:lvl ptCount="12" formatCode="0,00">
          <cx:pt idx="0">23.780570999999998</cx:pt>
          <cx:pt idx="1">3.9015</cx:pt>
          <cx:pt idx="2">22.890000000000001</cx:pt>
          <cx:pt idx="3">8.3231999999999999</cx:pt>
          <cx:pt idx="4">108.2016</cx:pt>
          <cx:pt idx="5">25.489799999999999</cx:pt>
          <cx:pt idx="6">12.4848</cx:pt>
          <cx:pt idx="7">2.7050399999999999</cx:pt>
          <cx:pt idx="8">4.9939200000000001</cx:pt>
          <cx:pt idx="9">16.6464</cx:pt>
          <cx:pt idx="10">32.460479999999997</cx:pt>
          <cx:pt idx="11">83.230000000000004</cx:pt>
        </cx:lvl>
      </cx:numDim>
    </cx:data>
  </cx:chartData>
  <cx:chart>
    <cx:plotArea>
      <cx:plotAreaRegion>
        <cx:series layoutId="boxWhisker" uniqueId="{C77E4E88-BD43-401D-84CD-80DD048394ED}">
          <cx:tx>
            <cx:txData>
              <cx:f>Brdy!$D$2</cx:f>
              <cx:v>Kolvín</cx:v>
            </cx:txData>
          </cx:tx>
          <cx:spPr>
            <a:ln w="19050">
              <a:solidFill>
                <a:schemeClr val="accent1">
                  <a:lumMod val="75000"/>
                </a:schemeClr>
              </a:solidFill>
            </a:ln>
          </cx:spPr>
          <cx:dataId val="0"/>
          <cx:layoutPr>
            <cx:visibility meanLine="1" meanMarker="1" nonoutliers="0" outliers="1"/>
            <cx:statistics quartileMethod="exclusive"/>
          </cx:layoutPr>
        </cx:series>
        <cx:series layoutId="boxWhisker" uniqueId="{00000001-EC98-4C6C-8701-997C8256D0DE}">
          <cx:tx>
            <cx:txData>
              <cx:f>Brdy!$E$2</cx:f>
              <cx:v>Výtažník</cx:v>
            </cx:txData>
          </cx:tx>
          <cx:spPr>
            <a:ln w="19050">
              <a:solidFill>
                <a:schemeClr val="accent2">
                  <a:lumMod val="75000"/>
                </a:schemeClr>
              </a:solidFill>
            </a:ln>
          </cx:spPr>
          <cx:dataId val="1"/>
          <cx:layoutPr>
            <cx:visibility meanLine="1" meanMarker="1"/>
            <cx:statistics quartileMethod="exclusive"/>
          </cx:layoutPr>
        </cx:series>
        <cx:series layoutId="boxWhisker" uniqueId="{00000002-EC98-4C6C-8701-997C8256D0DE}">
          <cx:tx>
            <cx:txData>
              <cx:f>Brdy!$F$2</cx:f>
              <cx:v>Šindelka</cx:v>
            </cx:txData>
          </cx:tx>
          <cx:spPr>
            <a:solidFill>
              <a:schemeClr val="bg2">
                <a:lumMod val="7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cx:spPr>
          <cx:dataId val="2"/>
          <cx:layoutPr>
            <cx:visibility meanLine="1" meanMarker="1"/>
            <cx:statistics quartileMethod="exclusive"/>
          </cx:layoutPr>
        </cx:series>
        <cx:series layoutId="boxWhisker" uniqueId="{00000003-EC98-4C6C-8701-997C8256D0DE}">
          <cx:tx>
            <cx:txData>
              <cx:f>Brdy!$G$2</cx:f>
              <cx:v>Gricák</cx:v>
            </cx:txData>
          </cx:tx>
          <cx:spPr>
            <a:ln w="19050">
              <a:solidFill>
                <a:schemeClr val="accent4">
                  <a:lumMod val="75000"/>
                </a:schemeClr>
              </a:solidFill>
            </a:ln>
          </cx:spPr>
          <cx:dataId val="3"/>
          <cx:layoutPr>
            <cx:visibility meanLine="1" meanMarker="1"/>
            <cx:statistics quartileMethod="exclusive"/>
          </cx:layoutPr>
        </cx:series>
        <cx:series layoutId="boxWhisker" uniqueId="{00000004-EC98-4C6C-8701-997C8256D0DE}">
          <cx:tx>
            <cx:txData>
              <cx:f>Brdy!$H$2</cx:f>
              <cx:v>Ledvinka </cx:v>
            </cx:txData>
          </cx:tx>
          <cx:spPr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cx:spPr>
          <cx:dataId val="4"/>
          <cx:layoutPr>
            <cx:visibility meanLine="1" meanMarker="1"/>
            <cx:statistics quartileMethod="exclusive"/>
          </cx:layoutPr>
        </cx:series>
      </cx:plotAreaRegion>
      <cx:axis id="0" hidden="1">
        <cx:catScaling gapWidth="0.379999995"/>
        <cx:tickLabels/>
      </cx:axis>
      <cx:axis id="1">
        <cx:valScaling/>
        <cx:majorGridlines/>
        <cx:tickLabels/>
        <cx:numFmt formatCode="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pPr>
            <a:endParaRPr lang="cs-CZ" sz="1600" b="1" i="0" u="none" strike="noStrike" baseline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cx:txPr>
      </cx:axis>
    </cx:plotArea>
    <cx:legend pos="b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600" b="1"/>
          </a:pPr>
          <a:endParaRPr lang="cs-CZ" sz="1600" b="1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 panose="020F0502020204030204"/>
          </a:endParaRPr>
        </a:p>
      </cx:txPr>
    </cx:legend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KV!$D$5:$D$9,KV!$D$23:$D$29</cx:f>
        <cx:lvl ptCount="12" formatCode="0,00">
          <cx:pt idx="0">4.1616</cx:pt>
          <cx:pt idx="1">2.9131200000000002</cx:pt>
          <cx:pt idx="2">5.5488</cx:pt>
          <cx:pt idx="3">15.085800000000001</cx:pt>
          <cx:pt idx="4">13.317119999999999</cx:pt>
          <cx:pt idx="5">4.1616</cx:pt>
          <cx:pt idx="6">2.9131200000000002</cx:pt>
          <cx:pt idx="7">5.5488</cx:pt>
          <cx:pt idx="8">15.085800000000001</cx:pt>
          <cx:pt idx="9">13.317119999999999</cx:pt>
          <cx:pt idx="10">9.8838000000000008</cx:pt>
          <cx:pt idx="11">20.300000000000001</cx:pt>
        </cx:lvl>
      </cx:numDim>
    </cx:data>
    <cx:data id="1">
      <cx:numDim type="val">
        <cx:f>KV!$E$29,KV!$E$23:$E$29,KV!$E$5:$E$9</cx:f>
        <cx:lvl ptCount="13" formatCode="0,000">
          <cx:pt idx="0">33.299999999999997</cx:pt>
          <cx:pt idx="1">7.4908799999999998</cx:pt>
          <cx:pt idx="2">1.6646399999999999</cx:pt>
          <cx:pt idx="3">0.83231999999999995</cx:pt>
          <cx:pt idx="4">1.2422690000000001</cx:pt>
          <cx:pt idx="5">3.7454399999999999</cx:pt>
          <cx:pt idx="6">17.5</cx:pt>
          <cx:pt idx="7">33.299999999999997</cx:pt>
          <cx:pt idx="8">7.8029999999999999</cx:pt>
          <cx:pt idx="9">7.9070400000000003</cx:pt>
          <cx:pt idx="10">8.8434000000000008</cx:pt>
          <cx:pt idx="11">11.295771</cx:pt>
          <cx:pt idx="12">8.3231999999999999</cx:pt>
        </cx:lvl>
      </cx:numDim>
    </cx:data>
    <cx:data id="2">
      <cx:numDim type="val">
        <cx:f>KV!$F$5:$F$9,KV!$F$23:$F$29</cx:f>
        <cx:lvl ptCount="12" formatCode="Všeobecný">
          <cx:pt idx="0">8.7393599999999996</cx:pt>
          <cx:pt idx="1">10.404</cx:pt>
          <cx:pt idx="2">48.378599999999999</cx:pt>
          <cx:pt idx="3">4.7561140000000002</cx:pt>
          <cx:pt idx="4">3.7454399999999999</cx:pt>
          <cx:pt idx="5">47.442239999999998</cx:pt>
          <cx:pt idx="6">13.039680000000001</cx:pt>
          <cx:pt idx="7">1.4565600000000001</cx:pt>
          <cx:pt idx="8">2.3780570000000001</cx:pt>
          <cx:pt idx="9">17.062560000000001</cx:pt>
          <cx:pt idx="10">36.600000000000001</cx:pt>
          <cx:pt idx="11">13.699999999999999</cx:pt>
        </cx:lvl>
      </cx:numDim>
    </cx:data>
    <cx:data id="3">
      <cx:numDim type="val">
        <cx:f>KV!$G$5:$G$9,KV!$G$23:$G$29</cx:f>
        <cx:lvl ptCount="12" formatCode="0,00">
          <cx:pt idx="0">24.137280000000001</cx:pt>
          <cx:pt idx="1">3.3292799999999998</cx:pt>
          <cx:pt idx="2">28.715039999999998</cx:pt>
          <cx:pt idx="3">23.304960000000001</cx:pt>
          <cx:pt idx="4">25.801919999999999</cx:pt>
          <cx:pt idx="5">22.368600000000001</cx:pt>
          <cx:pt idx="6">14.5656</cx:pt>
          <cx:pt idx="7">25.564114</cx:pt>
          <cx:pt idx="8">37.4544</cx:pt>
          <cx:pt idx="9">42.877091</cx:pt>
          <cx:pt idx="10">51.299999999999997</cx:pt>
          <cx:pt idx="11">35.399999999999999</cx:pt>
        </cx:lvl>
      </cx:numDim>
    </cx:data>
  </cx:chartData>
  <cx:chart>
    <cx:plotArea>
      <cx:plotAreaRegion>
        <cx:series layoutId="boxWhisker" uniqueId="{C77E4E88-BD43-401D-84CD-80DD048394ED}" formatIdx="0">
          <cx:tx>
            <cx:txData>
              <cx:f>KV!$D$2</cx:f>
              <cx:v>Mala Žabka</cx:v>
            </cx:txData>
          </cx:tx>
          <cx:spPr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cx:spPr>
          <cx:dataId val="0"/>
          <cx:layoutPr>
            <cx:visibility meanLine="1" meanMarker="1" nonoutliers="1" outliers="1"/>
            <cx:statistics quartileMethod="exclusive"/>
          </cx:layoutPr>
        </cx:series>
        <cx:series layoutId="boxWhisker" uniqueId="{00000001-EC98-4C6C-8701-997C8256D0DE}" formatIdx="1">
          <cx:tx>
            <cx:txData>
              <cx:f>KV!$E$2</cx:f>
              <cx:v>Velka Žabka</cx:v>
            </cx:txData>
          </cx:tx>
          <cx:spPr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cx:spPr>
          <cx:dataId val="1"/>
          <cx:layoutPr>
            <cx:visibility meanLine="1" meanMarker="1"/>
            <cx:statistics quartileMethod="exclusive"/>
          </cx:layoutPr>
        </cx:series>
        <cx:series layoutId="boxWhisker" uniqueId="{00000002-EC98-4C6C-8701-997C8256D0DE}" formatIdx="2">
          <cx:tx>
            <cx:txData>
              <cx:f>KV!$F$2</cx:f>
              <cx:v>Prázdný</cx:v>
            </cx:txData>
          </cx:tx>
          <cx:spPr>
            <a:solidFill>
              <a:schemeClr val="bg2">
                <a:lumMod val="75000"/>
              </a:schemeClr>
            </a:solidFill>
            <a:ln w="19050">
              <a:solidFill>
                <a:schemeClr val="bg2">
                  <a:lumMod val="25000"/>
                </a:schemeClr>
              </a:solidFill>
            </a:ln>
          </cx:spPr>
          <cx:dataId val="2"/>
          <cx:layoutPr>
            <cx:visibility meanLine="1" meanMarker="1"/>
            <cx:statistics quartileMethod="exclusive"/>
          </cx:layoutPr>
        </cx:series>
        <cx:series layoutId="boxWhisker" uniqueId="{00000003-EC98-4C6C-8701-997C8256D0DE}" formatIdx="3">
          <cx:tx>
            <cx:txData>
              <cx:f>KV!$G$2</cx:f>
              <cx:v>Prostřední</cx:v>
            </cx:txData>
          </cx:tx>
          <cx:spPr>
            <a:solidFill>
              <a:srgbClr val="FFC000"/>
            </a:solidFill>
            <a:ln w="19050">
              <a:solidFill>
                <a:schemeClr val="accent2">
                  <a:lumMod val="75000"/>
                </a:schemeClr>
              </a:solidFill>
            </a:ln>
          </cx:spPr>
          <cx:dataId val="3"/>
          <cx:layoutPr>
            <cx:visibility meanLine="1" meanMarker="1"/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/>
        <cx:majorGridlines/>
        <cx:tickLabels/>
        <cx:numFmt formatCode="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600" b="1"/>
            </a:pPr>
            <a:endParaRPr lang="cs-CZ" sz="1600" b="1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txPr>
      </cx:axis>
    </cx:plotArea>
    <cx:legend pos="b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600" b="1"/>
          </a:pPr>
          <a:endParaRPr lang="cs-CZ" sz="1600" b="1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 panose="020F0502020204030204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7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7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73B7C7-A82B-DDCA-274D-37FF2770B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9527D6A-3014-7BF7-0F4B-EB0D06762D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7B9AE7-1747-F7CC-6B46-18D371C63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A09F-D59A-4C3E-A990-CA0BC8182631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417B28-4C85-D712-9678-B7BD00525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77E889-E29E-F0DF-A827-4A757E80C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90D9-CE82-4663-B861-D1F643329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61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65BEEC-2186-E469-CBA1-4558C4F23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DD95ED4-8612-A837-36F8-84F5206E4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7778DD-F101-07CE-E346-7A24DD00D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A09F-D59A-4C3E-A990-CA0BC8182631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5EEF79-C3E3-414E-E03D-87BC1304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9FB01C-373C-A7CF-5A91-79687E920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90D9-CE82-4663-B861-D1F643329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5425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0967C32-B6BF-29FC-1788-D2651A6829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8D14774-39AC-E964-AD38-33C9EE967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CF1F99-6F2C-0864-F242-CD173B579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A09F-D59A-4C3E-A990-CA0BC8182631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903806-0EC6-0A18-C019-D5F3E9B15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4B43B5-28A9-9670-68A5-289ECE93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90D9-CE82-4663-B861-D1F643329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866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689156-D75B-C647-06DC-591B7BFEB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913B32-9997-EFEA-0D66-FE7D171FB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7CB234-3827-671B-6299-258D5A5C5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A09F-D59A-4C3E-A990-CA0BC8182631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5AE6D2-97E0-FE62-2A1E-A7070FEB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F250BF-29E1-F397-CF79-16A11CC39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90D9-CE82-4663-B861-D1F643329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766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AFF2CB-810F-4FA8-CFDB-0EFD316AB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7014D9-BDEA-1CEE-D45B-16E275CE8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017EA2-E817-D32C-D4C8-48551A324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A09F-D59A-4C3E-A990-CA0BC8182631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B273D9-E160-5804-CFDF-6D01D3DC9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14C492-8BC4-B684-0868-812245FD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90D9-CE82-4663-B861-D1F643329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944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F7BC88-A3AE-366A-FC8F-51E299337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9CD369-6781-50D3-D667-1D62BB0B3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A9A841-B4B7-F413-EED3-79C113341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7792D73-225C-EA2A-1FA6-29BF814F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A09F-D59A-4C3E-A990-CA0BC8182631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9EC2BAA-B1E7-D89A-8ED0-350FA7A2E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6770444-92D4-4E36-1F36-9948F9A44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90D9-CE82-4663-B861-D1F643329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636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9E0F0-61DB-3C74-B841-27FA5BDB8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1FDE9C7-60AD-FF05-AFC9-FE9A767F2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B6F291-B456-D587-670A-D5D9BB8A8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599CF60-C801-B769-EC75-CE4592C04C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658DE32-26A3-F8C4-F53D-0BAC08D2DE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1F1398C-02D0-BE44-E56C-50A14E0FE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A09F-D59A-4C3E-A990-CA0BC8182631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4FA5D3F-BB40-0738-32BE-753C57C8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4605E8B-AA14-8AF8-CA7B-A6EB7071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90D9-CE82-4663-B861-D1F643329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48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CD7818-4B66-5F67-BF2C-BEBEB22C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BF518C-9A06-0BE0-3146-FD0B6D6C1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A09F-D59A-4C3E-A990-CA0BC8182631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C9B64CB-7404-9F2D-D792-4C6CBF96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A3B531B-1BD1-8135-5D67-CF337DB5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90D9-CE82-4663-B861-D1F643329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6647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1EA0BDC-7DA1-E022-EEED-716BAAF7C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A09F-D59A-4C3E-A990-CA0BC8182631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7E7C427-C542-945C-3B22-A1369FF1C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82C11E-1451-C17A-A2CE-853CB146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90D9-CE82-4663-B861-D1F643329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93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417629-EAF2-D7D0-7520-B7F75D3E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FF69F4-DEBF-B4C4-1558-4316E9938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3C77411-ED14-40DD-A370-83EE7252E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62656B0-50CA-006C-FB7E-20B33265E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A09F-D59A-4C3E-A990-CA0BC8182631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F078BA4-8E2A-2ACA-FC83-14C956700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4DFF0B-75EA-FDB3-11AF-9AA23B2C9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90D9-CE82-4663-B861-D1F643329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4898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394F6B-D3D6-2A39-8D82-4DB95693E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5B097D7-D89F-5F38-9250-1F3CCEA386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43C900A-C6CA-67BB-C44C-22F6DD169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50E16E9-59DE-539D-54F9-38A494F8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A09F-D59A-4C3E-A990-CA0BC8182631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0D10C94-BC2D-EB15-836D-7BE76098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1964088-786A-8127-E6BA-256CAC0E3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90D9-CE82-4663-B861-D1F643329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005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6A1E3D8-CE2B-F463-B7D3-B85C559A7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4FFC695-A762-2A8B-B8BC-CE371FF56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92F567-D51F-1943-8CAD-27B66BE7B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98A09F-D59A-4C3E-A990-CA0BC8182631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1BD4FB-1111-1584-0062-099CBF752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18A2B1-8CC2-C4DD-9923-F21BDAC7F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0790D9-CE82-4663-B861-D1F6433291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922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3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26.emf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6.emf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jpg"/><Relationship Id="rId3" Type="http://schemas.openxmlformats.org/officeDocument/2006/relationships/image" Target="../media/image3.jpe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39.jp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Relationship Id="rId1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3.jpeg"/><Relationship Id="rId7" Type="http://schemas.openxmlformats.org/officeDocument/2006/relationships/image" Target="../media/image5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10" Type="http://schemas.openxmlformats.org/officeDocument/2006/relationships/image" Target="../media/image55.jp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g"/><Relationship Id="rId5" Type="http://schemas.openxmlformats.org/officeDocument/2006/relationships/image" Target="../media/image8.jpg"/><Relationship Id="rId4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3.jpeg"/><Relationship Id="rId7" Type="http://schemas.openxmlformats.org/officeDocument/2006/relationships/image" Target="../media/image7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g"/><Relationship Id="rId11" Type="http://schemas.openxmlformats.org/officeDocument/2006/relationships/image" Target="../media/image76.jpg"/><Relationship Id="rId5" Type="http://schemas.openxmlformats.org/officeDocument/2006/relationships/image" Target="../media/image70.jpg"/><Relationship Id="rId10" Type="http://schemas.openxmlformats.org/officeDocument/2006/relationships/image" Target="../media/image75.jpg"/><Relationship Id="rId4" Type="http://schemas.openxmlformats.org/officeDocument/2006/relationships/image" Target="../media/image69.jpg"/><Relationship Id="rId9" Type="http://schemas.openxmlformats.org/officeDocument/2006/relationships/image" Target="../media/image74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3.jpeg"/><Relationship Id="rId7" Type="http://schemas.openxmlformats.org/officeDocument/2006/relationships/image" Target="../media/image8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10" Type="http://schemas.openxmlformats.org/officeDocument/2006/relationships/image" Target="../media/image83.jpeg"/><Relationship Id="rId4" Type="http://schemas.openxmlformats.org/officeDocument/2006/relationships/image" Target="../media/image77.jpg"/><Relationship Id="rId9" Type="http://schemas.openxmlformats.org/officeDocument/2006/relationships/image" Target="../media/image8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Relationship Id="rId9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5.emf"/><Relationship Id="rId7" Type="http://schemas.openxmlformats.org/officeDocument/2006/relationships/image" Target="../media/image3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10" Type="http://schemas.openxmlformats.org/officeDocument/2006/relationships/image" Target="../media/image91.jpeg"/><Relationship Id="rId4" Type="http://schemas.openxmlformats.org/officeDocument/2006/relationships/image" Target="../media/image86.jpeg"/><Relationship Id="rId9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14/relationships/chartEx" Target="../charts/chartEx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2DF04-5B44-573F-5E28-A36B9BDAB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7E76E1A-E3FE-2F12-D10A-09F1334E7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95"/>
            <a:ext cx="12192000" cy="217481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2F771AB-39F8-E281-042A-284B8447A7E5}"/>
              </a:ext>
            </a:extLst>
          </p:cNvPr>
          <p:cNvSpPr/>
          <p:nvPr/>
        </p:nvSpPr>
        <p:spPr>
          <a:xfrm>
            <a:off x="53477" y="6454998"/>
            <a:ext cx="120770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just"/>
            <a:r>
              <a:rPr lang="cs-CZ" sz="1000" b="1" i="1" dirty="0"/>
              <a:t>Norské fondy přispívají ke snižování hospodářských a sociálních rozdílů v Evropském hospodářském prostoru ǀ Norské fondy posilují bilaterální vztahy mezi Norskem a Českou republikou.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B5C5AC2-0CE6-F3D5-1677-AD751F1DD80F}"/>
              </a:ext>
            </a:extLst>
          </p:cNvPr>
          <p:cNvSpPr txBox="1"/>
          <p:nvPr/>
        </p:nvSpPr>
        <p:spPr>
          <a:xfrm>
            <a:off x="176165" y="2430438"/>
            <a:ext cx="118368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6600" b="1" dirty="0">
                <a:solidFill>
                  <a:srgbClr val="00B050"/>
                </a:solidFill>
              </a:rPr>
              <a:t>Fytoplankton </a:t>
            </a:r>
          </a:p>
          <a:p>
            <a:pPr algn="ctr"/>
            <a:endParaRPr lang="cs-CZ" b="1" dirty="0">
              <a:solidFill>
                <a:srgbClr val="00B050"/>
              </a:solidFill>
            </a:endParaRPr>
          </a:p>
          <a:p>
            <a:pPr algn="ctr"/>
            <a:r>
              <a:rPr lang="cs-CZ" sz="3600" b="1" dirty="0">
                <a:solidFill>
                  <a:srgbClr val="00B050"/>
                </a:solidFill>
              </a:rPr>
              <a:t>na rybnících s přírodě blízkým hospodařením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5E05B47-FB7F-AA47-E553-081315112FFB}"/>
              </a:ext>
            </a:extLst>
          </p:cNvPr>
          <p:cNvSpPr txBox="1"/>
          <p:nvPr/>
        </p:nvSpPr>
        <p:spPr>
          <a:xfrm>
            <a:off x="176165" y="4969149"/>
            <a:ext cx="1183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Zdeňka Benedová</a:t>
            </a:r>
            <a:r>
              <a:rPr lang="cs-CZ" dirty="0"/>
              <a:t>, ENKI, o.p.s.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CAC4E19-3113-B396-42BE-F7131F6B19B6}"/>
              </a:ext>
            </a:extLst>
          </p:cNvPr>
          <p:cNvSpPr txBox="1"/>
          <p:nvPr/>
        </p:nvSpPr>
        <p:spPr>
          <a:xfrm>
            <a:off x="177567" y="5923733"/>
            <a:ext cx="1183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Konference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RAGO – Vodňany 21. 3. 2024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4182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47C321-A054-A6F1-1095-DF93A6CDA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5D632A2D-4D40-DB65-DD17-1305E624F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A9C52C14-AAA9-2C01-5311-3286CE2F0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2B7CE447-7013-31D5-90A6-18FFF014B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439" y="2043932"/>
            <a:ext cx="2789896" cy="336822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398B613-A5A2-23BA-94BB-47059DB3F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3A75258-DC4B-319C-4061-F037C4AAD9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8564787-793D-B191-2C5F-30E30B4D500F}"/>
              </a:ext>
            </a:extLst>
          </p:cNvPr>
          <p:cNvSpPr txBox="1"/>
          <p:nvPr/>
        </p:nvSpPr>
        <p:spPr>
          <a:xfrm>
            <a:off x="360189" y="635787"/>
            <a:ext cx="11909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B050"/>
                </a:solidFill>
              </a:rPr>
              <a:t>Porovnání průměrných hodnot </a:t>
            </a:r>
          </a:p>
          <a:p>
            <a:pPr algn="ctr"/>
            <a:r>
              <a:rPr lang="cs-CZ" sz="3600" b="1" dirty="0">
                <a:solidFill>
                  <a:srgbClr val="00B050"/>
                </a:solidFill>
              </a:rPr>
              <a:t>průhlednosti RAGO a dlouhodobé průměry Třeboňsko</a:t>
            </a:r>
          </a:p>
          <a:p>
            <a:pPr algn="ctr"/>
            <a:endParaRPr lang="cs-CZ" sz="3600" b="1" dirty="0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B97B8869-32C1-8944-4458-96CCB7109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807844"/>
              </p:ext>
            </p:extLst>
          </p:nvPr>
        </p:nvGraphicFramePr>
        <p:xfrm>
          <a:off x="1063189" y="4410634"/>
          <a:ext cx="7414061" cy="2195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8061">
                  <a:extLst>
                    <a:ext uri="{9D8B030D-6E8A-4147-A177-3AD203B41FA5}">
                      <a16:colId xmlns:a16="http://schemas.microsoft.com/office/drawing/2014/main" val="3654165191"/>
                    </a:ext>
                  </a:extLst>
                </a:gridCol>
                <a:gridCol w="1048061">
                  <a:extLst>
                    <a:ext uri="{9D8B030D-6E8A-4147-A177-3AD203B41FA5}">
                      <a16:colId xmlns:a16="http://schemas.microsoft.com/office/drawing/2014/main" val="2524805903"/>
                    </a:ext>
                  </a:extLst>
                </a:gridCol>
                <a:gridCol w="1048061">
                  <a:extLst>
                    <a:ext uri="{9D8B030D-6E8A-4147-A177-3AD203B41FA5}">
                      <a16:colId xmlns:a16="http://schemas.microsoft.com/office/drawing/2014/main" val="4020840987"/>
                    </a:ext>
                  </a:extLst>
                </a:gridCol>
                <a:gridCol w="1048061">
                  <a:extLst>
                    <a:ext uri="{9D8B030D-6E8A-4147-A177-3AD203B41FA5}">
                      <a16:colId xmlns:a16="http://schemas.microsoft.com/office/drawing/2014/main" val="1729185680"/>
                    </a:ext>
                  </a:extLst>
                </a:gridCol>
                <a:gridCol w="1295974">
                  <a:extLst>
                    <a:ext uri="{9D8B030D-6E8A-4147-A177-3AD203B41FA5}">
                      <a16:colId xmlns:a16="http://schemas.microsoft.com/office/drawing/2014/main" val="4083580359"/>
                    </a:ext>
                  </a:extLst>
                </a:gridCol>
                <a:gridCol w="838965">
                  <a:extLst>
                    <a:ext uri="{9D8B030D-6E8A-4147-A177-3AD203B41FA5}">
                      <a16:colId xmlns:a16="http://schemas.microsoft.com/office/drawing/2014/main" val="2138148864"/>
                    </a:ext>
                  </a:extLst>
                </a:gridCol>
                <a:gridCol w="1086878">
                  <a:extLst>
                    <a:ext uri="{9D8B030D-6E8A-4147-A177-3AD203B41FA5}">
                      <a16:colId xmlns:a16="http://schemas.microsoft.com/office/drawing/2014/main" val="2498813218"/>
                    </a:ext>
                  </a:extLst>
                </a:gridCol>
              </a:tblGrid>
              <a:tr h="60243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effectLst/>
                        </a:rPr>
                        <a:t>Lokalita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Průhlednost (</a:t>
                      </a:r>
                      <a:r>
                        <a:rPr lang="cs-CZ" sz="2000" b="1" u="none" strike="noStrike" dirty="0" err="1">
                          <a:effectLst/>
                        </a:rPr>
                        <a:t>Zs</a:t>
                      </a:r>
                      <a:r>
                        <a:rPr lang="cs-CZ" sz="2000" b="1" u="none" strike="noStrike" dirty="0">
                          <a:effectLst/>
                        </a:rPr>
                        <a:t>) m 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047939"/>
                  </a:ext>
                </a:extLst>
              </a:tr>
              <a:tr h="74227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effectLst/>
                        </a:rPr>
                        <a:t>Malá Žabka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>
                          <a:effectLst/>
                        </a:rPr>
                        <a:t>Velká Žabka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>
                          <a:effectLst/>
                        </a:rPr>
                        <a:t>Prázdný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>
                          <a:effectLst/>
                        </a:rPr>
                        <a:t>Prostřední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effectLst/>
                        </a:rPr>
                        <a:t>Vizír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>
                          <a:effectLst/>
                        </a:rPr>
                        <a:t>Farský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517832"/>
                  </a:ext>
                </a:extLst>
              </a:tr>
              <a:tr h="425629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>
                          <a:effectLst/>
                        </a:rPr>
                        <a:t>2022</a:t>
                      </a:r>
                      <a:endParaRPr lang="cs-CZ" sz="20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1,0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0,8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0,9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0,6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>
                          <a:effectLst/>
                        </a:rPr>
                        <a:t>1,3</a:t>
                      </a:r>
                      <a:endParaRPr lang="cs-CZ" sz="20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>
                          <a:effectLst/>
                        </a:rPr>
                        <a:t> </a:t>
                      </a:r>
                      <a:endParaRPr lang="cs-CZ" sz="20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190202"/>
                  </a:ext>
                </a:extLst>
              </a:tr>
              <a:tr h="425629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>
                          <a:effectLst/>
                        </a:rPr>
                        <a:t>2023</a:t>
                      </a:r>
                      <a:endParaRPr lang="cs-CZ" sz="20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0,8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1,1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1,2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0,8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>
                          <a:effectLst/>
                        </a:rPr>
                        <a:t>1,5</a:t>
                      </a:r>
                      <a:endParaRPr lang="cs-CZ" sz="20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0,8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048148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CF87ACA7-DE10-B798-13CA-65542A6DD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937858"/>
              </p:ext>
            </p:extLst>
          </p:nvPr>
        </p:nvGraphicFramePr>
        <p:xfrm>
          <a:off x="1082565" y="2043932"/>
          <a:ext cx="7414061" cy="20887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9862">
                  <a:extLst>
                    <a:ext uri="{9D8B030D-6E8A-4147-A177-3AD203B41FA5}">
                      <a16:colId xmlns:a16="http://schemas.microsoft.com/office/drawing/2014/main" val="4012809654"/>
                    </a:ext>
                  </a:extLst>
                </a:gridCol>
                <a:gridCol w="1169862">
                  <a:extLst>
                    <a:ext uri="{9D8B030D-6E8A-4147-A177-3AD203B41FA5}">
                      <a16:colId xmlns:a16="http://schemas.microsoft.com/office/drawing/2014/main" val="588397425"/>
                    </a:ext>
                  </a:extLst>
                </a:gridCol>
                <a:gridCol w="1401859">
                  <a:extLst>
                    <a:ext uri="{9D8B030D-6E8A-4147-A177-3AD203B41FA5}">
                      <a16:colId xmlns:a16="http://schemas.microsoft.com/office/drawing/2014/main" val="4166923732"/>
                    </a:ext>
                  </a:extLst>
                </a:gridCol>
                <a:gridCol w="1243904">
                  <a:extLst>
                    <a:ext uri="{9D8B030D-6E8A-4147-A177-3AD203B41FA5}">
                      <a16:colId xmlns:a16="http://schemas.microsoft.com/office/drawing/2014/main" val="2095597370"/>
                    </a:ext>
                  </a:extLst>
                </a:gridCol>
                <a:gridCol w="1224160">
                  <a:extLst>
                    <a:ext uri="{9D8B030D-6E8A-4147-A177-3AD203B41FA5}">
                      <a16:colId xmlns:a16="http://schemas.microsoft.com/office/drawing/2014/main" val="1715723486"/>
                    </a:ext>
                  </a:extLst>
                </a:gridCol>
                <a:gridCol w="1204414">
                  <a:extLst>
                    <a:ext uri="{9D8B030D-6E8A-4147-A177-3AD203B41FA5}">
                      <a16:colId xmlns:a16="http://schemas.microsoft.com/office/drawing/2014/main" val="3124842781"/>
                    </a:ext>
                  </a:extLst>
                </a:gridCol>
              </a:tblGrid>
              <a:tr h="57017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effectLst/>
                        </a:rPr>
                        <a:t>Lokalita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Průhlednost (</a:t>
                      </a:r>
                      <a:r>
                        <a:rPr lang="cs-CZ" sz="2000" b="1" u="none" strike="noStrike" dirty="0" err="1">
                          <a:effectLst/>
                        </a:rPr>
                        <a:t>Zs</a:t>
                      </a:r>
                      <a:r>
                        <a:rPr lang="cs-CZ" sz="2000" b="1" u="none" strike="noStrike" dirty="0">
                          <a:effectLst/>
                        </a:rPr>
                        <a:t>) m 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192926"/>
                  </a:ext>
                </a:extLst>
              </a:tr>
              <a:tr h="69924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 err="1">
                          <a:effectLst/>
                        </a:rPr>
                        <a:t>Kolvín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effectLst/>
                        </a:rPr>
                        <a:t>Výtažník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effectLst/>
                        </a:rPr>
                        <a:t>Šindelka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 err="1">
                          <a:effectLst/>
                        </a:rPr>
                        <a:t>Gricák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effectLst/>
                        </a:rPr>
                        <a:t>Ledvinka 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456782"/>
                  </a:ext>
                </a:extLst>
              </a:tr>
              <a:tr h="4096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effectLst/>
                        </a:rPr>
                        <a:t>2022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1,5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0,8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0,9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0,8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0,8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147956"/>
                  </a:ext>
                </a:extLst>
              </a:tr>
              <a:tr h="4096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effectLst/>
                        </a:rPr>
                        <a:t>2023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1,6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0,9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1,0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0,9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1,1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6328978"/>
                  </a:ext>
                </a:extLst>
              </a:tr>
            </a:tbl>
          </a:graphicData>
        </a:graphic>
      </p:graphicFrame>
      <p:sp>
        <p:nvSpPr>
          <p:cNvPr id="28" name="Ovál 27">
            <a:extLst>
              <a:ext uri="{FF2B5EF4-FFF2-40B4-BE49-F238E27FC236}">
                <a16:creationId xmlns:a16="http://schemas.microsoft.com/office/drawing/2014/main" id="{A33E9658-FF4F-8B57-526A-66379EB7C684}"/>
              </a:ext>
            </a:extLst>
          </p:cNvPr>
          <p:cNvSpPr/>
          <p:nvPr/>
        </p:nvSpPr>
        <p:spPr>
          <a:xfrm>
            <a:off x="5642195" y="5609700"/>
            <a:ext cx="606552" cy="620514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1396D6D0-839E-8966-DF60-D834F29B19CF}"/>
              </a:ext>
            </a:extLst>
          </p:cNvPr>
          <p:cNvSpPr/>
          <p:nvPr/>
        </p:nvSpPr>
        <p:spPr>
          <a:xfrm>
            <a:off x="2567070" y="3604036"/>
            <a:ext cx="603334" cy="572345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4CD1A48-E9C2-1639-63F8-68C4B4AB3BB5}"/>
              </a:ext>
            </a:extLst>
          </p:cNvPr>
          <p:cNvSpPr txBox="1"/>
          <p:nvPr/>
        </p:nvSpPr>
        <p:spPr>
          <a:xfrm>
            <a:off x="8818063" y="5477982"/>
            <a:ext cx="235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Průměr celkový RAGO</a:t>
            </a: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7CDDC0FD-51D5-94E1-CA4D-783FAE59E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879049"/>
              </p:ext>
            </p:extLst>
          </p:nvPr>
        </p:nvGraphicFramePr>
        <p:xfrm>
          <a:off x="8837439" y="5838854"/>
          <a:ext cx="2882076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038">
                  <a:extLst>
                    <a:ext uri="{9D8B030D-6E8A-4147-A177-3AD203B41FA5}">
                      <a16:colId xmlns:a16="http://schemas.microsoft.com/office/drawing/2014/main" val="3789905410"/>
                    </a:ext>
                  </a:extLst>
                </a:gridCol>
                <a:gridCol w="1441038">
                  <a:extLst>
                    <a:ext uri="{9D8B030D-6E8A-4147-A177-3AD203B41FA5}">
                      <a16:colId xmlns:a16="http://schemas.microsoft.com/office/drawing/2014/main" val="30601209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5955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1,0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0,9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111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8325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20BAF3-59E0-4336-8DCA-A7575E705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B048F208-73D7-97E4-1867-04F70412B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37DF7B25-50D1-919C-CC10-E44CB8A0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3BC656C-76D7-6929-AF5D-B56401000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5AE50FB-A161-84F1-503D-A002044A1D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4526FFE-1273-6926-9C5C-2A1500400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5520" y="1867998"/>
            <a:ext cx="2869055" cy="3216500"/>
          </a:xfrm>
          <a:prstGeom prst="rect">
            <a:avLst/>
          </a:prstGeo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F8B9E8E6-CE49-5A7C-F6F1-EF949243C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076132"/>
              </p:ext>
            </p:extLst>
          </p:nvPr>
        </p:nvGraphicFramePr>
        <p:xfrm>
          <a:off x="832438" y="4309802"/>
          <a:ext cx="7816924" cy="2240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5010">
                  <a:extLst>
                    <a:ext uri="{9D8B030D-6E8A-4147-A177-3AD203B41FA5}">
                      <a16:colId xmlns:a16="http://schemas.microsoft.com/office/drawing/2014/main" val="740630388"/>
                    </a:ext>
                  </a:extLst>
                </a:gridCol>
                <a:gridCol w="1105010">
                  <a:extLst>
                    <a:ext uri="{9D8B030D-6E8A-4147-A177-3AD203B41FA5}">
                      <a16:colId xmlns:a16="http://schemas.microsoft.com/office/drawing/2014/main" val="806654681"/>
                    </a:ext>
                  </a:extLst>
                </a:gridCol>
                <a:gridCol w="1105010">
                  <a:extLst>
                    <a:ext uri="{9D8B030D-6E8A-4147-A177-3AD203B41FA5}">
                      <a16:colId xmlns:a16="http://schemas.microsoft.com/office/drawing/2014/main" val="1142974651"/>
                    </a:ext>
                  </a:extLst>
                </a:gridCol>
                <a:gridCol w="1105010">
                  <a:extLst>
                    <a:ext uri="{9D8B030D-6E8A-4147-A177-3AD203B41FA5}">
                      <a16:colId xmlns:a16="http://schemas.microsoft.com/office/drawing/2014/main" val="625824097"/>
                    </a:ext>
                  </a:extLst>
                </a:gridCol>
                <a:gridCol w="1395963">
                  <a:extLst>
                    <a:ext uri="{9D8B030D-6E8A-4147-A177-3AD203B41FA5}">
                      <a16:colId xmlns:a16="http://schemas.microsoft.com/office/drawing/2014/main" val="208001404"/>
                    </a:ext>
                  </a:extLst>
                </a:gridCol>
                <a:gridCol w="854984">
                  <a:extLst>
                    <a:ext uri="{9D8B030D-6E8A-4147-A177-3AD203B41FA5}">
                      <a16:colId xmlns:a16="http://schemas.microsoft.com/office/drawing/2014/main" val="4064235494"/>
                    </a:ext>
                  </a:extLst>
                </a:gridCol>
                <a:gridCol w="1145937">
                  <a:extLst>
                    <a:ext uri="{9D8B030D-6E8A-4147-A177-3AD203B41FA5}">
                      <a16:colId xmlns:a16="http://schemas.microsoft.com/office/drawing/2014/main" val="3317187323"/>
                    </a:ext>
                  </a:extLst>
                </a:gridCol>
              </a:tblGrid>
              <a:tr h="557403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effectLst/>
                        </a:rPr>
                        <a:t>Lokalita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Chlorofyl (Chla-a) µg/l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075624"/>
                  </a:ext>
                </a:extLst>
              </a:tr>
              <a:tr h="55740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effectLst/>
                        </a:rPr>
                        <a:t>Malá Žabka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effectLst/>
                        </a:rPr>
                        <a:t>Velká Žabka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effectLst/>
                        </a:rPr>
                        <a:t>Prázdný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effectLst/>
                        </a:rPr>
                        <a:t>Prostřední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>
                          <a:effectLst/>
                        </a:rPr>
                        <a:t>Vizír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>
                          <a:effectLst/>
                        </a:rPr>
                        <a:t>Farský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109709"/>
                  </a:ext>
                </a:extLst>
              </a:tr>
              <a:tr h="5320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>
                          <a:effectLst/>
                        </a:rPr>
                        <a:t>D2022</a:t>
                      </a:r>
                      <a:endParaRPr lang="cs-CZ" sz="20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8,5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10,1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13,4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20,5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4,6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 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952505"/>
                  </a:ext>
                </a:extLst>
              </a:tr>
              <a:tr h="5320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>
                          <a:effectLst/>
                        </a:rPr>
                        <a:t>D2023</a:t>
                      </a:r>
                      <a:endParaRPr lang="cs-CZ" sz="20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16,1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9,4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18,8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32,8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2,8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58,0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7715684"/>
                  </a:ext>
                </a:extLst>
              </a:tr>
            </a:tbl>
          </a:graphicData>
        </a:graphic>
      </p:graphicFrame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3BFB06C2-2D6E-AEC3-1785-A45EFDA2D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208779"/>
              </p:ext>
            </p:extLst>
          </p:nvPr>
        </p:nvGraphicFramePr>
        <p:xfrm>
          <a:off x="839706" y="1866103"/>
          <a:ext cx="7809657" cy="23186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2283">
                  <a:extLst>
                    <a:ext uri="{9D8B030D-6E8A-4147-A177-3AD203B41FA5}">
                      <a16:colId xmlns:a16="http://schemas.microsoft.com/office/drawing/2014/main" val="2275059201"/>
                    </a:ext>
                  </a:extLst>
                </a:gridCol>
                <a:gridCol w="1232283">
                  <a:extLst>
                    <a:ext uri="{9D8B030D-6E8A-4147-A177-3AD203B41FA5}">
                      <a16:colId xmlns:a16="http://schemas.microsoft.com/office/drawing/2014/main" val="2370784996"/>
                    </a:ext>
                  </a:extLst>
                </a:gridCol>
                <a:gridCol w="1476659">
                  <a:extLst>
                    <a:ext uri="{9D8B030D-6E8A-4147-A177-3AD203B41FA5}">
                      <a16:colId xmlns:a16="http://schemas.microsoft.com/office/drawing/2014/main" val="3340697002"/>
                    </a:ext>
                  </a:extLst>
                </a:gridCol>
                <a:gridCol w="1310276">
                  <a:extLst>
                    <a:ext uri="{9D8B030D-6E8A-4147-A177-3AD203B41FA5}">
                      <a16:colId xmlns:a16="http://schemas.microsoft.com/office/drawing/2014/main" val="2209144173"/>
                    </a:ext>
                  </a:extLst>
                </a:gridCol>
                <a:gridCol w="1289478">
                  <a:extLst>
                    <a:ext uri="{9D8B030D-6E8A-4147-A177-3AD203B41FA5}">
                      <a16:colId xmlns:a16="http://schemas.microsoft.com/office/drawing/2014/main" val="2227813657"/>
                    </a:ext>
                  </a:extLst>
                </a:gridCol>
                <a:gridCol w="1268678">
                  <a:extLst>
                    <a:ext uri="{9D8B030D-6E8A-4147-A177-3AD203B41FA5}">
                      <a16:colId xmlns:a16="http://schemas.microsoft.com/office/drawing/2014/main" val="2497473186"/>
                    </a:ext>
                  </a:extLst>
                </a:gridCol>
              </a:tblGrid>
              <a:tr h="59313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effectLst/>
                        </a:rPr>
                        <a:t>Lokalita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Chlorofyl (Chla-a) µg/l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279208"/>
                  </a:ext>
                </a:extLst>
              </a:tr>
              <a:tr h="5931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 err="1">
                          <a:effectLst/>
                        </a:rPr>
                        <a:t>Kolvín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effectLst/>
                        </a:rPr>
                        <a:t>Výtažník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effectLst/>
                        </a:rPr>
                        <a:t>Šindelka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>
                          <a:effectLst/>
                        </a:rPr>
                        <a:t>Gricák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>
                          <a:effectLst/>
                        </a:rPr>
                        <a:t>Ledvinka 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052135"/>
                  </a:ext>
                </a:extLst>
              </a:tr>
              <a:tr h="5661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>
                          <a:effectLst/>
                        </a:rPr>
                        <a:t>D2022</a:t>
                      </a:r>
                      <a:endParaRPr lang="cs-CZ" sz="20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4,5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7,1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20,3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20,0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33,4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617240"/>
                  </a:ext>
                </a:extLst>
              </a:tr>
              <a:tr h="5661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>
                          <a:effectLst/>
                        </a:rPr>
                        <a:t>D2023</a:t>
                      </a:r>
                      <a:endParaRPr lang="cs-CZ" sz="20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7,7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12,6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13,0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20,3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25,4</a:t>
                      </a:r>
                      <a:endParaRPr lang="cs-CZ" sz="20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9841909"/>
                  </a:ext>
                </a:extLst>
              </a:tr>
            </a:tbl>
          </a:graphicData>
        </a:graphic>
      </p:graphicFrame>
      <p:sp>
        <p:nvSpPr>
          <p:cNvPr id="12" name="Ovál 11">
            <a:extLst>
              <a:ext uri="{FF2B5EF4-FFF2-40B4-BE49-F238E27FC236}">
                <a16:creationId xmlns:a16="http://schemas.microsoft.com/office/drawing/2014/main" id="{96731A9A-6438-A526-F2B9-F579A37D0EF0}"/>
              </a:ext>
            </a:extLst>
          </p:cNvPr>
          <p:cNvSpPr/>
          <p:nvPr/>
        </p:nvSpPr>
        <p:spPr>
          <a:xfrm>
            <a:off x="6814069" y="6059218"/>
            <a:ext cx="606552" cy="597067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936A07F-4D4C-B141-4F87-6EBFE3181AFD}"/>
              </a:ext>
            </a:extLst>
          </p:cNvPr>
          <p:cNvSpPr/>
          <p:nvPr/>
        </p:nvSpPr>
        <p:spPr>
          <a:xfrm>
            <a:off x="2195347" y="5508684"/>
            <a:ext cx="606552" cy="597067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EAD2C460-4EAB-D87E-68FD-F5B655466107}"/>
              </a:ext>
            </a:extLst>
          </p:cNvPr>
          <p:cNvSpPr/>
          <p:nvPr/>
        </p:nvSpPr>
        <p:spPr>
          <a:xfrm>
            <a:off x="7771339" y="5987720"/>
            <a:ext cx="603334" cy="572345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A2E26512-1E42-F386-7B22-54F14F95AF6A}"/>
              </a:ext>
            </a:extLst>
          </p:cNvPr>
          <p:cNvSpPr/>
          <p:nvPr/>
        </p:nvSpPr>
        <p:spPr>
          <a:xfrm>
            <a:off x="5630653" y="5987720"/>
            <a:ext cx="606552" cy="597067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4FA5E0D4-0A9A-82E4-0943-647B6A03A4EE}"/>
              </a:ext>
            </a:extLst>
          </p:cNvPr>
          <p:cNvSpPr/>
          <p:nvPr/>
        </p:nvSpPr>
        <p:spPr>
          <a:xfrm>
            <a:off x="7691617" y="3015109"/>
            <a:ext cx="603334" cy="572345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BBE6AB58-106B-2B01-8DBA-6AF9F3136AC5}"/>
              </a:ext>
            </a:extLst>
          </p:cNvPr>
          <p:cNvSpPr/>
          <p:nvPr/>
        </p:nvSpPr>
        <p:spPr>
          <a:xfrm>
            <a:off x="2410385" y="3045031"/>
            <a:ext cx="606552" cy="597067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122F30A-F9F5-9AF0-382F-400A206929A3}"/>
              </a:ext>
            </a:extLst>
          </p:cNvPr>
          <p:cNvSpPr txBox="1"/>
          <p:nvPr/>
        </p:nvSpPr>
        <p:spPr>
          <a:xfrm>
            <a:off x="282410" y="570674"/>
            <a:ext cx="11909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B050"/>
                </a:solidFill>
              </a:rPr>
              <a:t>Porovnání průměrných hodnot </a:t>
            </a:r>
          </a:p>
          <a:p>
            <a:pPr algn="ctr"/>
            <a:r>
              <a:rPr lang="cs-CZ" sz="3600" b="1" dirty="0">
                <a:solidFill>
                  <a:srgbClr val="00B050"/>
                </a:solidFill>
              </a:rPr>
              <a:t>chlorofylu-a RAGO a dlouhodobé průměry Třeboňsko</a:t>
            </a:r>
          </a:p>
          <a:p>
            <a:pPr algn="ctr"/>
            <a:endParaRPr lang="cs-CZ" sz="3600" b="1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CDBC871-1F23-3487-842C-B48F416CC411}"/>
              </a:ext>
            </a:extLst>
          </p:cNvPr>
          <p:cNvSpPr txBox="1"/>
          <p:nvPr/>
        </p:nvSpPr>
        <p:spPr>
          <a:xfrm>
            <a:off x="9005520" y="5356629"/>
            <a:ext cx="235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Průměr celkový RAGO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C99E0B5D-E233-B074-353E-EF60D7586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71144"/>
              </p:ext>
            </p:extLst>
          </p:nvPr>
        </p:nvGraphicFramePr>
        <p:xfrm>
          <a:off x="9035753" y="5816478"/>
          <a:ext cx="2882076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038">
                  <a:extLst>
                    <a:ext uri="{9D8B030D-6E8A-4147-A177-3AD203B41FA5}">
                      <a16:colId xmlns:a16="http://schemas.microsoft.com/office/drawing/2014/main" val="3789905410"/>
                    </a:ext>
                  </a:extLst>
                </a:gridCol>
                <a:gridCol w="1441038">
                  <a:extLst>
                    <a:ext uri="{9D8B030D-6E8A-4147-A177-3AD203B41FA5}">
                      <a16:colId xmlns:a16="http://schemas.microsoft.com/office/drawing/2014/main" val="30601209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5955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16,3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16,8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111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3933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troj/přístroj, interiér, fotoaparát&#10;&#10;Popis byl vytvořen automaticky">
            <a:extLst>
              <a:ext uri="{FF2B5EF4-FFF2-40B4-BE49-F238E27FC236}">
                <a16:creationId xmlns:a16="http://schemas.microsoft.com/office/drawing/2014/main" id="{A17E6F65-04A8-BC9C-4300-33067C610A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6125" y="1762125"/>
            <a:ext cx="6858000" cy="333375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AB43371-AEED-D6C9-40C3-C23143EB7E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3660C3D-20E0-5066-05F9-EC550D39321F}"/>
              </a:ext>
            </a:extLst>
          </p:cNvPr>
          <p:cNvSpPr txBox="1"/>
          <p:nvPr/>
        </p:nvSpPr>
        <p:spPr>
          <a:xfrm>
            <a:off x="2417618" y="0"/>
            <a:ext cx="6375400" cy="1713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Kva</a:t>
            </a:r>
            <a:r>
              <a:rPr lang="cs-CZ" sz="5200" kern="12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l</a:t>
            </a:r>
            <a:r>
              <a:rPr lang="en-US" sz="5200" kern="1200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itativní</a:t>
            </a:r>
            <a:r>
              <a:rPr lang="en-US" sz="5200" kern="12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hodnocení</a:t>
            </a:r>
            <a:r>
              <a:rPr lang="en-US" sz="5200" kern="12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FA6CA28-D50A-2C69-3F5A-6F8080F8B5F5}"/>
              </a:ext>
            </a:extLst>
          </p:cNvPr>
          <p:cNvSpPr txBox="1"/>
          <p:nvPr/>
        </p:nvSpPr>
        <p:spPr>
          <a:xfrm>
            <a:off x="793741" y="1574944"/>
            <a:ext cx="6918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Determinace taxonů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5666A2A-E525-6324-AD71-85404F41AF2B}"/>
              </a:ext>
            </a:extLst>
          </p:cNvPr>
          <p:cNvSpPr txBox="1"/>
          <p:nvPr/>
        </p:nvSpPr>
        <p:spPr>
          <a:xfrm>
            <a:off x="793741" y="3666944"/>
            <a:ext cx="4502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Taxonomické skupiny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EBB6C3C-2930-9ECB-A98B-9632F4CF4B6D}"/>
              </a:ext>
            </a:extLst>
          </p:cNvPr>
          <p:cNvSpPr txBox="1"/>
          <p:nvPr/>
        </p:nvSpPr>
        <p:spPr>
          <a:xfrm>
            <a:off x="793741" y="2578427"/>
            <a:ext cx="7601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Identifikace dominantních taxonů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26C495B-CE1E-784A-E31E-E1A07C9EF6DF}"/>
              </a:ext>
            </a:extLst>
          </p:cNvPr>
          <p:cNvSpPr txBox="1"/>
          <p:nvPr/>
        </p:nvSpPr>
        <p:spPr>
          <a:xfrm>
            <a:off x="793741" y="4653249"/>
            <a:ext cx="3384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Funkční skupiny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C0C8042-AB4B-A6F1-A38B-1BE575E7C3FB}"/>
              </a:ext>
            </a:extLst>
          </p:cNvPr>
          <p:cNvSpPr txBox="1"/>
          <p:nvPr/>
        </p:nvSpPr>
        <p:spPr>
          <a:xfrm>
            <a:off x="793741" y="2141900"/>
            <a:ext cx="4228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Běžně dostupná determinační literatura (Atlas sinic a řas ČR 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B6FE6FB-941D-6E1D-8B6B-871764A5A609}"/>
              </a:ext>
            </a:extLst>
          </p:cNvPr>
          <p:cNvSpPr txBox="1"/>
          <p:nvPr/>
        </p:nvSpPr>
        <p:spPr>
          <a:xfrm>
            <a:off x="743024" y="3145769"/>
            <a:ext cx="7358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Odhad četnosti:      + druh vzácný   (&lt; 25%)        ++ druh častý, běžný  (25-75%)        +++ druh dominantní (&gt; 75%)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84F13B6-F1D0-FD69-9906-43BC14A27B2F}"/>
              </a:ext>
            </a:extLst>
          </p:cNvPr>
          <p:cNvSpPr txBox="1"/>
          <p:nvPr/>
        </p:nvSpPr>
        <p:spPr>
          <a:xfrm>
            <a:off x="743024" y="4280452"/>
            <a:ext cx="60942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Procentní odhad na úrovni tříd nebo řádů (dle velikosti skupin)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0336748-906C-30D9-7744-F6F2074CA7E9}"/>
              </a:ext>
            </a:extLst>
          </p:cNvPr>
          <p:cNvSpPr txBox="1"/>
          <p:nvPr/>
        </p:nvSpPr>
        <p:spPr>
          <a:xfrm>
            <a:off x="732786" y="5349908"/>
            <a:ext cx="6094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Podle </a:t>
            </a:r>
            <a:r>
              <a:rPr lang="cs-CZ" sz="1200" dirty="0" err="1"/>
              <a:t>Reynolds</a:t>
            </a:r>
            <a:r>
              <a:rPr lang="cs-CZ" sz="1200" dirty="0"/>
              <a:t> 1984 </a:t>
            </a:r>
          </a:p>
          <a:p>
            <a:r>
              <a:rPr lang="cs-CZ" sz="1200" dirty="0"/>
              <a:t>definováno mnoho asociací a skupin, na rybnících smíšené asociace a dynamické změny v průběhu sezóny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A7E69BF-0AA8-F396-E553-1C2A7A1150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535" y="0"/>
            <a:ext cx="1646465" cy="124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56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524665-B865-7189-9A9B-55BDC13CC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32E81D8-47AE-DA40-C286-EB37638AD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387570"/>
            <a:ext cx="10905066" cy="3427163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46E292F-F485-3F7E-3A1B-C2E488EDB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5F19965-5C4A-0609-B9CC-1A585B3A72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891CB79-A1BF-EA67-4BCA-D431142CA496}"/>
              </a:ext>
            </a:extLst>
          </p:cNvPr>
          <p:cNvSpPr txBox="1"/>
          <p:nvPr/>
        </p:nvSpPr>
        <p:spPr>
          <a:xfrm>
            <a:off x="3814619" y="588451"/>
            <a:ext cx="2902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>
                <a:solidFill>
                  <a:srgbClr val="C00000"/>
                </a:solidFill>
              </a:rPr>
              <a:t>BRDY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1EDCF7FF-1ACE-FE7A-6104-A882B6B9A8A5}"/>
              </a:ext>
            </a:extLst>
          </p:cNvPr>
          <p:cNvSpPr/>
          <p:nvPr/>
        </p:nvSpPr>
        <p:spPr>
          <a:xfrm>
            <a:off x="4214539" y="5338464"/>
            <a:ext cx="606552" cy="597067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5F48E42D-AC79-2DF1-D6CD-121C39A314A7}"/>
              </a:ext>
            </a:extLst>
          </p:cNvPr>
          <p:cNvSpPr/>
          <p:nvPr/>
        </p:nvSpPr>
        <p:spPr>
          <a:xfrm>
            <a:off x="4214539" y="3558144"/>
            <a:ext cx="606552" cy="597067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81A06779-F5E4-92D0-DC50-0ADCA64B72C3}"/>
              </a:ext>
            </a:extLst>
          </p:cNvPr>
          <p:cNvSpPr/>
          <p:nvPr/>
        </p:nvSpPr>
        <p:spPr>
          <a:xfrm>
            <a:off x="4214539" y="4470614"/>
            <a:ext cx="606552" cy="597067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5D04899-9D35-641A-2A7B-9319EA5317DE}"/>
              </a:ext>
            </a:extLst>
          </p:cNvPr>
          <p:cNvSpPr txBox="1"/>
          <p:nvPr/>
        </p:nvSpPr>
        <p:spPr>
          <a:xfrm>
            <a:off x="643467" y="1642518"/>
            <a:ext cx="97910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Pozn. Minimální počty taxonů – některé skupiny obtížně determinovatelné jsou určené jen do rodů</a:t>
            </a:r>
          </a:p>
          <a:p>
            <a:r>
              <a:rPr lang="cs-CZ" dirty="0"/>
              <a:t>(</a:t>
            </a:r>
            <a:r>
              <a:rPr lang="en-US" dirty="0" err="1"/>
              <a:t>AlgaeBase</a:t>
            </a:r>
            <a:r>
              <a:rPr lang="en-US" dirty="0"/>
              <a:t>:</a:t>
            </a:r>
            <a:r>
              <a:rPr lang="cs-CZ" dirty="0"/>
              <a:t> ! </a:t>
            </a:r>
            <a:r>
              <a:rPr lang="en-US" b="1" dirty="0"/>
              <a:t>175 009 </a:t>
            </a:r>
            <a:r>
              <a:rPr lang="cs-CZ" dirty="0"/>
              <a:t>! taxonů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IBM Plex Serif" panose="02060503050406000203" pitchFamily="18" charset="-18"/>
              </a:rPr>
              <a:t>) </a:t>
            </a:r>
            <a:endParaRPr lang="en-US" sz="1800" b="0" i="0" dirty="0">
              <a:solidFill>
                <a:srgbClr val="000000"/>
              </a:solidFill>
              <a:effectLst/>
              <a:latin typeface="IBM Plex Serif" panose="02060503050406000203" pitchFamily="18" charset="-18"/>
            </a:endParaRPr>
          </a:p>
          <a:p>
            <a:r>
              <a:rPr lang="cs-CZ" dirty="0"/>
              <a:t>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1B93AA5-E4DA-4D7C-AA56-15926EA1BDB5}"/>
              </a:ext>
            </a:extLst>
          </p:cNvPr>
          <p:cNvSpPr txBox="1"/>
          <p:nvPr/>
        </p:nvSpPr>
        <p:spPr>
          <a:xfrm>
            <a:off x="643468" y="6130136"/>
            <a:ext cx="1130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Odhad četnosti:    + taxon vzácný   (&lt; 25%)      ++ taxon častý, běžný  (25-75%)        +++ taxon dominantní (&gt; 75%)</a:t>
            </a:r>
          </a:p>
        </p:txBody>
      </p:sp>
    </p:spTree>
    <p:extLst>
      <p:ext uri="{BB962C8B-B14F-4D97-AF65-F5344CB8AC3E}">
        <p14:creationId xmlns:p14="http://schemas.microsoft.com/office/powerpoint/2010/main" val="1249034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7A4A8-E4C7-52DA-B814-3801DE498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86EF00E9-D527-491F-8FFF-C382A59378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8873685"/>
              </p:ext>
            </p:extLst>
          </p:nvPr>
        </p:nvGraphicFramePr>
        <p:xfrm>
          <a:off x="174316" y="2353022"/>
          <a:ext cx="8173265" cy="2609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1" name="Obrázek 30">
            <a:extLst>
              <a:ext uri="{FF2B5EF4-FFF2-40B4-BE49-F238E27FC236}">
                <a16:creationId xmlns:a16="http://schemas.microsoft.com/office/drawing/2014/main" id="{8E3A2A7E-E682-54CE-CDD8-6B46B969C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A211CED-6CA8-3A33-AA79-3A2B040ED8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3FD9A02-A2CC-7C45-6D5A-B00AEA27C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2329" y="1398495"/>
            <a:ext cx="3253741" cy="5034578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7B9FFAD3-DB38-4EE6-CBA5-C2560996FB49}"/>
              </a:ext>
            </a:extLst>
          </p:cNvPr>
          <p:cNvSpPr txBox="1"/>
          <p:nvPr/>
        </p:nvSpPr>
        <p:spPr>
          <a:xfrm>
            <a:off x="3712316" y="6402586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2023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1283F25-C8EE-7458-0162-3DAD75C55582}"/>
              </a:ext>
            </a:extLst>
          </p:cNvPr>
          <p:cNvSpPr txBox="1"/>
          <p:nvPr/>
        </p:nvSpPr>
        <p:spPr>
          <a:xfrm>
            <a:off x="557072" y="6402586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2022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E825D24F-41DC-4164-BA41-D4F1F72C22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8243836"/>
              </p:ext>
            </p:extLst>
          </p:nvPr>
        </p:nvGraphicFramePr>
        <p:xfrm>
          <a:off x="150607" y="339555"/>
          <a:ext cx="8236761" cy="2150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DB83EDDC-AFC9-4BE2-B24A-B8A1D19D9A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2607727"/>
              </p:ext>
            </p:extLst>
          </p:nvPr>
        </p:nvGraphicFramePr>
        <p:xfrm>
          <a:off x="174316" y="4414434"/>
          <a:ext cx="8323872" cy="2307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956201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37B05F-489F-8C7A-B882-8047BB05D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EA56D31-7C92-3183-A49F-C26B223F8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803898"/>
            <a:ext cx="10905066" cy="34073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D24C427-C598-624A-D535-5463B95E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6685572-C0C2-CB37-7E4D-5952FD47C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308FC48-1038-00C7-B257-FFBA266C1FFB}"/>
              </a:ext>
            </a:extLst>
          </p:cNvPr>
          <p:cNvSpPr txBox="1"/>
          <p:nvPr/>
        </p:nvSpPr>
        <p:spPr>
          <a:xfrm>
            <a:off x="3157597" y="1242844"/>
            <a:ext cx="5162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>
                <a:solidFill>
                  <a:srgbClr val="C00000"/>
                </a:solidFill>
              </a:rPr>
              <a:t>Karlovarsko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F6058B48-C363-0060-7722-30536B2CD942}"/>
              </a:ext>
            </a:extLst>
          </p:cNvPr>
          <p:cNvSpPr/>
          <p:nvPr/>
        </p:nvSpPr>
        <p:spPr>
          <a:xfrm>
            <a:off x="4214539" y="4625199"/>
            <a:ext cx="606552" cy="597067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9B3D4E73-DCC1-0BE5-82EE-96B9B0EADC9D}"/>
              </a:ext>
            </a:extLst>
          </p:cNvPr>
          <p:cNvSpPr/>
          <p:nvPr/>
        </p:nvSpPr>
        <p:spPr>
          <a:xfrm>
            <a:off x="4214539" y="5693367"/>
            <a:ext cx="606552" cy="597067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8949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7A4A8-E4C7-52DA-B814-3801DE498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8E3A2A7E-E682-54CE-CDD8-6B46B969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A211CED-6CA8-3A33-AA79-3A2B040ED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3FD9A02-A2CC-7C45-6D5A-B00AEA27C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329" y="1398495"/>
            <a:ext cx="3253741" cy="5034578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7B9FFAD3-DB38-4EE6-CBA5-C2560996FB49}"/>
              </a:ext>
            </a:extLst>
          </p:cNvPr>
          <p:cNvSpPr txBox="1"/>
          <p:nvPr/>
        </p:nvSpPr>
        <p:spPr>
          <a:xfrm>
            <a:off x="4002773" y="624840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2023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1283F25-C8EE-7458-0162-3DAD75C55582}"/>
              </a:ext>
            </a:extLst>
          </p:cNvPr>
          <p:cNvSpPr txBox="1"/>
          <p:nvPr/>
        </p:nvSpPr>
        <p:spPr>
          <a:xfrm>
            <a:off x="1105712" y="624840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2022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3796067-E98E-489C-BC00-A07D0D57D8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6223122"/>
              </p:ext>
            </p:extLst>
          </p:nvPr>
        </p:nvGraphicFramePr>
        <p:xfrm>
          <a:off x="63495" y="441059"/>
          <a:ext cx="8488833" cy="2747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87906618-36C2-36C3-B143-448B8BA272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5857754"/>
              </p:ext>
            </p:extLst>
          </p:nvPr>
        </p:nvGraphicFramePr>
        <p:xfrm>
          <a:off x="63496" y="3429000"/>
          <a:ext cx="8371844" cy="3086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697018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FD4C2A-6EAF-C1DF-C684-81F55F154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66AF449-F1E2-D31A-8354-56B8ED9BB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65" y="1590786"/>
            <a:ext cx="8915592" cy="1662278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DAC84C16-7E16-E32D-9288-E04E4D7932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EF9B267-311A-06A0-1BA6-D68C711467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B66004-F251-0346-8264-BAD8613C7459}"/>
              </a:ext>
            </a:extLst>
          </p:cNvPr>
          <p:cNvSpPr txBox="1"/>
          <p:nvPr/>
        </p:nvSpPr>
        <p:spPr>
          <a:xfrm>
            <a:off x="2798618" y="441059"/>
            <a:ext cx="41777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b="1" dirty="0">
                <a:solidFill>
                  <a:srgbClr val="C00000"/>
                </a:solidFill>
              </a:rPr>
              <a:t>Třeboňsko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4C7C02F-46CA-69B2-B9F4-9B444FEB1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1558" y="2674620"/>
            <a:ext cx="2119977" cy="368033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AA39554-AA76-56DA-0ED5-A914082FED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631" r="64411" b="21880"/>
          <a:stretch/>
        </p:blipFill>
        <p:spPr>
          <a:xfrm>
            <a:off x="5880848" y="3604937"/>
            <a:ext cx="3385816" cy="298412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A939ED5-54A3-A95B-9D8E-E77999E75E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5" t="10402" r="26026" b="23970"/>
          <a:stretch/>
        </p:blipFill>
        <p:spPr>
          <a:xfrm>
            <a:off x="63496" y="3792071"/>
            <a:ext cx="5817352" cy="266744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226134E-E188-F1DF-77CB-A98DFE8A3EBD}"/>
              </a:ext>
            </a:extLst>
          </p:cNvPr>
          <p:cNvSpPr txBox="1"/>
          <p:nvPr/>
        </p:nvSpPr>
        <p:spPr>
          <a:xfrm>
            <a:off x="2147928" y="3291735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   Vizír 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EA04CB8-12D1-5F9E-FE48-5D558E7BB4BF}"/>
              </a:ext>
            </a:extLst>
          </p:cNvPr>
          <p:cNvSpPr txBox="1"/>
          <p:nvPr/>
        </p:nvSpPr>
        <p:spPr>
          <a:xfrm>
            <a:off x="6696634" y="3253063"/>
            <a:ext cx="2016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Farský     2023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5CE76F3-AA3F-CA8A-30B5-88B6A3D1E5E5}"/>
              </a:ext>
            </a:extLst>
          </p:cNvPr>
          <p:cNvSpPr txBox="1"/>
          <p:nvPr/>
        </p:nvSpPr>
        <p:spPr>
          <a:xfrm>
            <a:off x="2999923" y="6416941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2023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951A2C9-2C61-D3AB-DA5A-A8447D50964D}"/>
              </a:ext>
            </a:extLst>
          </p:cNvPr>
          <p:cNvSpPr txBox="1"/>
          <p:nvPr/>
        </p:nvSpPr>
        <p:spPr>
          <a:xfrm>
            <a:off x="618565" y="640439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95400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96685-ADA1-6CCF-3ED6-0A563C72F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červ&#10;&#10;Popis byl vytvořen automaticky">
            <a:extLst>
              <a:ext uri="{FF2B5EF4-FFF2-40B4-BE49-F238E27FC236}">
                <a16:creationId xmlns:a16="http://schemas.microsoft.com/office/drawing/2014/main" id="{F5A317D0-E915-288E-EFC7-533ED1105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1" y="2928933"/>
            <a:ext cx="4624283" cy="3481813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56A6346B-7F3D-CB59-5E60-F31A825BD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25F28983-3358-66A1-5C20-8905D45C10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6F6EFEA-5A3C-3BBF-F80C-74BFF36904B0}"/>
              </a:ext>
            </a:extLst>
          </p:cNvPr>
          <p:cNvSpPr txBox="1"/>
          <p:nvPr/>
        </p:nvSpPr>
        <p:spPr>
          <a:xfrm>
            <a:off x="3354976" y="235788"/>
            <a:ext cx="3734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00B050"/>
                </a:solidFill>
              </a:rPr>
              <a:t>Obrazová příloha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9A80396-1553-2B64-E0AA-614B93093810}"/>
              </a:ext>
            </a:extLst>
          </p:cNvPr>
          <p:cNvSpPr txBox="1"/>
          <p:nvPr/>
        </p:nvSpPr>
        <p:spPr>
          <a:xfrm>
            <a:off x="532636" y="2221048"/>
            <a:ext cx="1831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0B050"/>
                </a:solidFill>
              </a:rPr>
              <a:t>Sinice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C0A4225-6444-FAF5-972E-F0561EF1E82A}"/>
              </a:ext>
            </a:extLst>
          </p:cNvPr>
          <p:cNvSpPr txBox="1"/>
          <p:nvPr/>
        </p:nvSpPr>
        <p:spPr>
          <a:xfrm>
            <a:off x="597712" y="607895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Dolichospermum</a:t>
            </a:r>
            <a:r>
              <a:rPr lang="cs-CZ" dirty="0"/>
              <a:t> </a:t>
            </a:r>
            <a:r>
              <a:rPr lang="cs-CZ" dirty="0" err="1"/>
              <a:t>crasum</a:t>
            </a:r>
            <a:r>
              <a:rPr lang="cs-CZ" dirty="0"/>
              <a:t> – Ledvinka 2023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71A222E-6C5C-C5CE-D378-D8101C200ABC}"/>
              </a:ext>
            </a:extLst>
          </p:cNvPr>
          <p:cNvSpPr txBox="1"/>
          <p:nvPr/>
        </p:nvSpPr>
        <p:spPr>
          <a:xfrm>
            <a:off x="502921" y="1072782"/>
            <a:ext cx="85872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Druhově pestrá společenstva – hodně taxonů v menších počtech jedinců</a:t>
            </a:r>
          </a:p>
          <a:p>
            <a:endParaRPr lang="cs-CZ" sz="2000" b="1" dirty="0"/>
          </a:p>
          <a:p>
            <a:r>
              <a:rPr lang="cs-CZ" sz="2000" b="1" dirty="0"/>
              <a:t>Dominance jednoho taxonu – málo případů</a:t>
            </a:r>
          </a:p>
        </p:txBody>
      </p:sp>
      <p:pic>
        <p:nvPicPr>
          <p:cNvPr id="12" name="Obrázek 11" descr="Obsah obrázku kruh, umění, spirála&#10;&#10;Popis byl vytvořen automaticky">
            <a:extLst>
              <a:ext uri="{FF2B5EF4-FFF2-40B4-BE49-F238E27FC236}">
                <a16:creationId xmlns:a16="http://schemas.microsoft.com/office/drawing/2014/main" id="{E63DDAEE-BF9C-0B18-64BC-73CC307A8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913" y="2007911"/>
            <a:ext cx="5897377" cy="444037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A383079-A432-B8B5-0CA8-91A692BE78E8}"/>
              </a:ext>
            </a:extLst>
          </p:cNvPr>
          <p:cNvSpPr txBox="1"/>
          <p:nvPr/>
        </p:nvSpPr>
        <p:spPr>
          <a:xfrm>
            <a:off x="6670945" y="6093902"/>
            <a:ext cx="498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Dolichospermum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cicrinale</a:t>
            </a:r>
            <a:r>
              <a:rPr lang="cs-CZ" dirty="0"/>
              <a:t> – </a:t>
            </a:r>
            <a:r>
              <a:rPr lang="cs-CZ" dirty="0" err="1"/>
              <a:t>Gricův</a:t>
            </a:r>
            <a:r>
              <a:rPr lang="cs-CZ" dirty="0"/>
              <a:t> červenec 2023</a:t>
            </a:r>
          </a:p>
        </p:txBody>
      </p:sp>
    </p:spTree>
    <p:extLst>
      <p:ext uri="{BB962C8B-B14F-4D97-AF65-F5344CB8AC3E}">
        <p14:creationId xmlns:p14="http://schemas.microsoft.com/office/powerpoint/2010/main" val="434864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7A4A8-E4C7-52DA-B814-3801DE498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plíseň&#10;&#10;Popis byl vytvořen automaticky se střední mírou spolehlivosti">
            <a:extLst>
              <a:ext uri="{FF2B5EF4-FFF2-40B4-BE49-F238E27FC236}">
                <a16:creationId xmlns:a16="http://schemas.microsoft.com/office/drawing/2014/main" id="{78FC7724-C3FD-FEA1-8AB3-4FF752898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4" b="28711"/>
          <a:stretch/>
        </p:blipFill>
        <p:spPr>
          <a:xfrm rot="16200000">
            <a:off x="3334285" y="2136129"/>
            <a:ext cx="6858001" cy="2585743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E3A2A7E-E682-54CE-CDD8-6B46B969C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A211CED-6CA8-3A33-AA79-3A2B040ED8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2F155AF5-1F8B-9F8E-B779-EEC57E7F41EA}"/>
              </a:ext>
            </a:extLst>
          </p:cNvPr>
          <p:cNvSpPr txBox="1"/>
          <p:nvPr/>
        </p:nvSpPr>
        <p:spPr>
          <a:xfrm>
            <a:off x="2147928" y="605543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Dolichospermum</a:t>
            </a:r>
            <a:r>
              <a:rPr lang="cs-CZ" dirty="0"/>
              <a:t> </a:t>
            </a:r>
            <a:r>
              <a:rPr lang="cs-CZ" dirty="0" err="1"/>
              <a:t>planctonicum</a:t>
            </a:r>
            <a:r>
              <a:rPr lang="cs-CZ" dirty="0"/>
              <a:t> </a:t>
            </a:r>
          </a:p>
          <a:p>
            <a:r>
              <a:rPr lang="cs-CZ" dirty="0"/>
              <a:t>Výtažník, Ledvinka 2023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9657202-E3C5-AB21-3E04-304FF13D69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/>
          <a:stretch/>
        </p:blipFill>
        <p:spPr>
          <a:xfrm>
            <a:off x="8360899" y="3467979"/>
            <a:ext cx="3608953" cy="308619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E97CA14-626D-F53E-ADAF-1254C7E12936}"/>
              </a:ext>
            </a:extLst>
          </p:cNvPr>
          <p:cNvSpPr txBox="1"/>
          <p:nvPr/>
        </p:nvSpPr>
        <p:spPr>
          <a:xfrm flipH="1">
            <a:off x="8312083" y="2259953"/>
            <a:ext cx="4339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Microcystis</a:t>
            </a:r>
            <a:r>
              <a:rPr lang="cs-CZ" dirty="0"/>
              <a:t> aeruginosa</a:t>
            </a:r>
          </a:p>
          <a:p>
            <a:r>
              <a:rPr lang="cs-CZ" dirty="0" err="1"/>
              <a:t>Gricův</a:t>
            </a:r>
            <a:r>
              <a:rPr lang="cs-CZ" dirty="0"/>
              <a:t> 11.7.2022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49A5E2E-C13C-6B43-0E4B-149F3144B416}"/>
              </a:ext>
            </a:extLst>
          </p:cNvPr>
          <p:cNvSpPr txBox="1"/>
          <p:nvPr/>
        </p:nvSpPr>
        <p:spPr>
          <a:xfrm>
            <a:off x="2749177" y="270525"/>
            <a:ext cx="1831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0B050"/>
                </a:solidFill>
              </a:rPr>
              <a:t>Sinice</a:t>
            </a:r>
          </a:p>
        </p:txBody>
      </p:sp>
      <p:pic>
        <p:nvPicPr>
          <p:cNvPr id="7" name="Obrázek 6" descr="Obsah obrázku plíseň&#10;&#10;Popis byl vytvořen automaticky se střední mírou spolehlivosti">
            <a:extLst>
              <a:ext uri="{FF2B5EF4-FFF2-40B4-BE49-F238E27FC236}">
                <a16:creationId xmlns:a16="http://schemas.microsoft.com/office/drawing/2014/main" id="{80C554F8-65B3-D9A8-E88E-6ADF82F084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9" t="1502" r="5796" b="6830"/>
          <a:stretch/>
        </p:blipFill>
        <p:spPr>
          <a:xfrm>
            <a:off x="408308" y="1200594"/>
            <a:ext cx="4271268" cy="408629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4EB74C4-5840-ACC0-EF16-DFE89B32D3B9}"/>
              </a:ext>
            </a:extLst>
          </p:cNvPr>
          <p:cNvSpPr txBox="1"/>
          <p:nvPr/>
        </p:nvSpPr>
        <p:spPr>
          <a:xfrm flipH="1">
            <a:off x="408308" y="5347996"/>
            <a:ext cx="4339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Microcystis</a:t>
            </a:r>
            <a:r>
              <a:rPr lang="cs-CZ" dirty="0"/>
              <a:t> sp.</a:t>
            </a:r>
          </a:p>
          <a:p>
            <a:r>
              <a:rPr lang="cs-CZ" dirty="0"/>
              <a:t>Šindelka 9.7.2022</a:t>
            </a:r>
          </a:p>
        </p:txBody>
      </p:sp>
    </p:spTree>
    <p:extLst>
      <p:ext uri="{BB962C8B-B14F-4D97-AF65-F5344CB8AC3E}">
        <p14:creationId xmlns:p14="http://schemas.microsoft.com/office/powerpoint/2010/main" val="3643545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DC8C7F2-D1C0-50B1-09ED-5E3CBBC489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0" t="38351" r="45214" b="11383"/>
          <a:stretch/>
        </p:blipFill>
        <p:spPr>
          <a:xfrm>
            <a:off x="468351" y="945104"/>
            <a:ext cx="8694122" cy="538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39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7A4A8-E4C7-52DA-B814-3801DE498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8E3A2A7E-E682-54CE-CDD8-6B46B969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A211CED-6CA8-3A33-AA79-3A2B040ED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pic>
        <p:nvPicPr>
          <p:cNvPr id="3" name="Obrázek 2" descr="Obsah obrázku hmyz, bezobratlý, členovec, pavoukovec&#10;&#10;Popis byl vytvořen automaticky">
            <a:extLst>
              <a:ext uri="{FF2B5EF4-FFF2-40B4-BE49-F238E27FC236}">
                <a16:creationId xmlns:a16="http://schemas.microsoft.com/office/drawing/2014/main" id="{5F2EF828-3A15-5114-F9CB-CB66B1C74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47" y="2170323"/>
            <a:ext cx="5781543" cy="444738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12FE47B-C98A-C22C-911A-D90D636EB740}"/>
              </a:ext>
            </a:extLst>
          </p:cNvPr>
          <p:cNvSpPr txBox="1"/>
          <p:nvPr/>
        </p:nvSpPr>
        <p:spPr>
          <a:xfrm>
            <a:off x="274319" y="1097101"/>
            <a:ext cx="116459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rgbClr val="FF0000"/>
                </a:solidFill>
              </a:rPr>
              <a:t>Farský září 2023</a:t>
            </a:r>
          </a:p>
          <a:p>
            <a:pPr algn="l"/>
            <a:r>
              <a:rPr lang="cs-CZ" sz="1800" b="1" i="0" u="none" strike="noStrike" baseline="0" dirty="0">
                <a:latin typeface="Calibri-Bold"/>
              </a:rPr>
              <a:t>K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– drobné koloniální sinice ř.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Chlorococcales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, střední nároky na světlo i živiny (</a:t>
            </a:r>
            <a:r>
              <a:rPr lang="cs-CZ" sz="1800" b="0" i="1" u="none" strike="noStrike" baseline="0" dirty="0" err="1">
                <a:latin typeface="Calibri-Italic"/>
              </a:rPr>
              <a:t>Aphanocapsa</a:t>
            </a:r>
            <a:r>
              <a:rPr lang="cs-CZ" sz="1800" b="0" i="1" u="none" strike="noStrike" baseline="0" dirty="0">
                <a:latin typeface="Calibri-Italic"/>
              </a:rPr>
              <a:t>, </a:t>
            </a:r>
            <a:r>
              <a:rPr lang="cs-CZ" sz="1800" b="0" i="1" u="none" strike="noStrike" baseline="0" dirty="0" err="1">
                <a:latin typeface="Calibri-Italic"/>
              </a:rPr>
              <a:t>Aphanothece</a:t>
            </a:r>
            <a:r>
              <a:rPr lang="cs-CZ" sz="1800" b="0" i="1" u="none" strike="noStrike" baseline="0" dirty="0">
                <a:latin typeface="Calibri-Italic"/>
              </a:rPr>
              <a:t>, </a:t>
            </a:r>
            <a:r>
              <a:rPr lang="cs-CZ" sz="1800" b="0" i="1" u="none" strike="noStrike" baseline="0" dirty="0" err="1">
                <a:latin typeface="Calibri-Italic"/>
              </a:rPr>
              <a:t>Synechocystis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)</a:t>
            </a:r>
          </a:p>
          <a:p>
            <a:pPr algn="l"/>
            <a:r>
              <a:rPr lang="cs-CZ" sz="1800" b="1" i="0" u="none" strike="noStrike" baseline="0" dirty="0">
                <a:latin typeface="Calibri-Bold"/>
              </a:rPr>
              <a:t>J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– větší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chlorokokální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řasy, eutrofní stojaté, nízká odolnost vůči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žracímu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tlaku, vegetační zákal (</a:t>
            </a:r>
            <a:r>
              <a:rPr lang="cs-CZ" sz="1800" b="0" i="1" u="none" strike="noStrike" baseline="0" dirty="0" err="1">
                <a:latin typeface="Calibri-Italic"/>
              </a:rPr>
              <a:t>Pediastrum</a:t>
            </a:r>
            <a:r>
              <a:rPr lang="cs-CZ" sz="1800" b="0" i="1" u="none" strike="noStrike" baseline="0" dirty="0">
                <a:latin typeface="Calibri-Italic"/>
              </a:rPr>
              <a:t>, </a:t>
            </a:r>
            <a:r>
              <a:rPr lang="cs-CZ" sz="1800" b="0" i="1" u="none" strike="noStrike" baseline="0" dirty="0" err="1">
                <a:latin typeface="Calibri-Italic"/>
              </a:rPr>
              <a:t>Tetraedron</a:t>
            </a:r>
            <a:r>
              <a:rPr lang="cs-CZ" sz="1800" b="0" i="1" u="none" strike="noStrike" baseline="0" dirty="0">
                <a:latin typeface="Calibri-Italic"/>
              </a:rPr>
              <a:t>, </a:t>
            </a:r>
            <a:r>
              <a:rPr lang="cs-CZ" sz="1800" b="0" i="1" u="none" strike="noStrike" baseline="0" dirty="0" err="1">
                <a:latin typeface="Calibri-Italic"/>
              </a:rPr>
              <a:t>Scenedesmus</a:t>
            </a:r>
            <a:r>
              <a:rPr lang="cs-CZ" sz="1800" b="0" i="1" u="none" strike="noStrike" baseline="0" dirty="0">
                <a:latin typeface="Calibri-Italic"/>
              </a:rPr>
              <a:t>, </a:t>
            </a:r>
            <a:r>
              <a:rPr lang="cs-CZ" sz="1800" b="0" i="1" u="none" strike="noStrike" baseline="0" dirty="0" err="1">
                <a:latin typeface="Calibri-Italic"/>
              </a:rPr>
              <a:t>Actinastrum</a:t>
            </a:r>
            <a:r>
              <a:rPr lang="cs-CZ" sz="1800" b="0" i="1" u="none" strike="noStrike" baseline="0" dirty="0">
                <a:latin typeface="Calibri-Italic"/>
              </a:rPr>
              <a:t>, </a:t>
            </a:r>
            <a:r>
              <a:rPr lang="cs-CZ" sz="1800" b="0" i="1" u="none" strike="noStrike" baseline="0" dirty="0" err="1">
                <a:latin typeface="Calibri-Italic"/>
              </a:rPr>
              <a:t>Coelastrum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) (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Reynolds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1984).</a:t>
            </a:r>
            <a:endParaRPr lang="cs-CZ" dirty="0"/>
          </a:p>
        </p:txBody>
      </p:sp>
      <p:pic>
        <p:nvPicPr>
          <p:cNvPr id="6" name="Obrázek 5" descr="Obsah obrázku kresba, umění&#10;&#10;Popis byl vytvořen automaticky">
            <a:extLst>
              <a:ext uri="{FF2B5EF4-FFF2-40B4-BE49-F238E27FC236}">
                <a16:creationId xmlns:a16="http://schemas.microsoft.com/office/drawing/2014/main" id="{EE4A1111-62BC-B810-AE96-D3F4E7A11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3" y="2512412"/>
            <a:ext cx="5452349" cy="410529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7FB102D-FD4B-8EFF-1E9E-04B058E8078F}"/>
              </a:ext>
            </a:extLst>
          </p:cNvPr>
          <p:cNvSpPr txBox="1"/>
          <p:nvPr/>
        </p:nvSpPr>
        <p:spPr>
          <a:xfrm>
            <a:off x="2631003" y="343463"/>
            <a:ext cx="285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>
                <a:solidFill>
                  <a:srgbClr val="00B050"/>
                </a:solidFill>
              </a:rPr>
              <a:t>Picosinice</a:t>
            </a:r>
            <a:endParaRPr lang="cs-CZ" sz="4000" b="1" dirty="0">
              <a:solidFill>
                <a:srgbClr val="00B05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3BD88B6-03C7-07E4-98C1-35342A8C881A}"/>
              </a:ext>
            </a:extLst>
          </p:cNvPr>
          <p:cNvSpPr txBox="1"/>
          <p:nvPr/>
        </p:nvSpPr>
        <p:spPr>
          <a:xfrm>
            <a:off x="6368527" y="343463"/>
            <a:ext cx="284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Zelené řasy</a:t>
            </a:r>
          </a:p>
        </p:txBody>
      </p:sp>
    </p:spTree>
    <p:extLst>
      <p:ext uri="{BB962C8B-B14F-4D97-AF65-F5344CB8AC3E}">
        <p14:creationId xmlns:p14="http://schemas.microsoft.com/office/powerpoint/2010/main" val="869704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7A4A8-E4C7-52DA-B814-3801DE498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8E3A2A7E-E682-54CE-CDD8-6B46B969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A211CED-6CA8-3A33-AA79-3A2B040ED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pic>
        <p:nvPicPr>
          <p:cNvPr id="6" name="Obrázek 5" descr="Obsah obrázku kresba, umění, červ&#10;&#10;Popis byl vytvořen automaticky">
            <a:extLst>
              <a:ext uri="{FF2B5EF4-FFF2-40B4-BE49-F238E27FC236}">
                <a16:creationId xmlns:a16="http://schemas.microsoft.com/office/drawing/2014/main" id="{4701C0D9-6C50-42C9-5B4B-96DC20A25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23533" r="8217" b="26514"/>
          <a:stretch/>
        </p:blipFill>
        <p:spPr>
          <a:xfrm>
            <a:off x="5355169" y="4421393"/>
            <a:ext cx="4105882" cy="183832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BD65BB7-F933-5A60-AB92-D050D1858C28}"/>
              </a:ext>
            </a:extLst>
          </p:cNvPr>
          <p:cNvSpPr txBox="1"/>
          <p:nvPr/>
        </p:nvSpPr>
        <p:spPr>
          <a:xfrm>
            <a:off x="4116332" y="6344355"/>
            <a:ext cx="1872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Farský 14.9.2023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AEF06CF-A52A-6908-C4BE-B69582825D92}"/>
              </a:ext>
            </a:extLst>
          </p:cNvPr>
          <p:cNvSpPr txBox="1"/>
          <p:nvPr/>
        </p:nvSpPr>
        <p:spPr>
          <a:xfrm>
            <a:off x="9764888" y="6344355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Gricův</a:t>
            </a:r>
            <a:r>
              <a:rPr lang="cs-CZ" dirty="0"/>
              <a:t> 1.7.2023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BD9323B-B3A3-E581-EB85-3B46D9E603CB}"/>
              </a:ext>
            </a:extLst>
          </p:cNvPr>
          <p:cNvSpPr txBox="1"/>
          <p:nvPr/>
        </p:nvSpPr>
        <p:spPr>
          <a:xfrm>
            <a:off x="3969712" y="2775835"/>
            <a:ext cx="1255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Prostřední </a:t>
            </a:r>
          </a:p>
          <a:p>
            <a:r>
              <a:rPr lang="cs-CZ" dirty="0"/>
              <a:t>20.9.2023</a:t>
            </a:r>
          </a:p>
        </p:txBody>
      </p:sp>
      <p:pic>
        <p:nvPicPr>
          <p:cNvPr id="21" name="Obrázek 20" descr="Obsah obrázku plíseň&#10;&#10;Popis byl vytvořen automaticky">
            <a:extLst>
              <a:ext uri="{FF2B5EF4-FFF2-40B4-BE49-F238E27FC236}">
                <a16:creationId xmlns:a16="http://schemas.microsoft.com/office/drawing/2014/main" id="{59C5D8D2-83C2-83BD-8B84-20160F2A3D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3" t="36638" r="26418" b="33534"/>
          <a:stretch/>
        </p:blipFill>
        <p:spPr>
          <a:xfrm>
            <a:off x="3071928" y="345720"/>
            <a:ext cx="2088809" cy="2355099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569679DF-1376-A352-2CE3-099ACDE9DAC4}"/>
              </a:ext>
            </a:extLst>
          </p:cNvPr>
          <p:cNvSpPr txBox="1"/>
          <p:nvPr/>
        </p:nvSpPr>
        <p:spPr>
          <a:xfrm>
            <a:off x="166003" y="1152988"/>
            <a:ext cx="29412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C00000"/>
                </a:solidFill>
              </a:rPr>
              <a:t>Krásnoočka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778A8C5E-D314-AD00-5EBD-80FBB2AD53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6" t="40725" r="39513" b="29622"/>
          <a:stretch/>
        </p:blipFill>
        <p:spPr>
          <a:xfrm rot="5400000">
            <a:off x="1375938" y="4415777"/>
            <a:ext cx="1838327" cy="1849559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EC9B1B15-2DA5-9388-C514-051B058E06F3}"/>
              </a:ext>
            </a:extLst>
          </p:cNvPr>
          <p:cNvSpPr txBox="1"/>
          <p:nvPr/>
        </p:nvSpPr>
        <p:spPr>
          <a:xfrm>
            <a:off x="1915044" y="6344355"/>
            <a:ext cx="183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Šindelka 17.9.23</a:t>
            </a:r>
          </a:p>
        </p:txBody>
      </p:sp>
      <p:pic>
        <p:nvPicPr>
          <p:cNvPr id="28" name="Obrázek 27" descr="Obsah obrázku rostlina&#10;&#10;Popis byl vytvořen automaticky">
            <a:extLst>
              <a:ext uri="{FF2B5EF4-FFF2-40B4-BE49-F238E27FC236}">
                <a16:creationId xmlns:a16="http://schemas.microsoft.com/office/drawing/2014/main" id="{343FD0BE-2ADD-094C-54DF-04D0BF32EE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3" t="15258" r="33824" b="51713"/>
          <a:stretch/>
        </p:blipFill>
        <p:spPr>
          <a:xfrm>
            <a:off x="388225" y="1980961"/>
            <a:ext cx="1958416" cy="1934823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CC2290C2-62DA-BA11-AD06-1EA7CA2D0594}"/>
              </a:ext>
            </a:extLst>
          </p:cNvPr>
          <p:cNvSpPr txBox="1"/>
          <p:nvPr/>
        </p:nvSpPr>
        <p:spPr>
          <a:xfrm>
            <a:off x="326603" y="3960070"/>
            <a:ext cx="195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Šindelka 1.8.2023</a:t>
            </a:r>
          </a:p>
        </p:txBody>
      </p:sp>
      <p:pic>
        <p:nvPicPr>
          <p:cNvPr id="32" name="Obrázek 31">
            <a:extLst>
              <a:ext uri="{FF2B5EF4-FFF2-40B4-BE49-F238E27FC236}">
                <a16:creationId xmlns:a16="http://schemas.microsoft.com/office/drawing/2014/main" id="{2F685D41-56C8-1E16-F0B2-1F952ACAEB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0" t="6217" r="19306" b="38635"/>
          <a:stretch/>
        </p:blipFill>
        <p:spPr>
          <a:xfrm>
            <a:off x="5361720" y="1871839"/>
            <a:ext cx="4095607" cy="2474217"/>
          </a:xfrm>
          <a:prstGeom prst="rect">
            <a:avLst/>
          </a:prstGeom>
        </p:spPr>
      </p:pic>
      <p:pic>
        <p:nvPicPr>
          <p:cNvPr id="19" name="Obrázek 18" descr="Obsah obrázku rostlina&#10;&#10;Popis byl vytvořen automaticky">
            <a:extLst>
              <a:ext uri="{FF2B5EF4-FFF2-40B4-BE49-F238E27FC236}">
                <a16:creationId xmlns:a16="http://schemas.microsoft.com/office/drawing/2014/main" id="{B2E96878-FD92-2C60-01BD-110B29E531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2" t="32530" r="39537" b="27520"/>
          <a:stretch/>
        </p:blipFill>
        <p:spPr>
          <a:xfrm>
            <a:off x="7676182" y="345720"/>
            <a:ext cx="1796781" cy="1838327"/>
          </a:xfrm>
          <a:prstGeom prst="rect">
            <a:avLst/>
          </a:prstGeom>
        </p:spPr>
      </p:pic>
      <p:pic>
        <p:nvPicPr>
          <p:cNvPr id="16" name="Obrázek 15" descr="Obsah obrázku rostlina&#10;&#10;Popis byl vytvořen automaticky">
            <a:extLst>
              <a:ext uri="{FF2B5EF4-FFF2-40B4-BE49-F238E27FC236}">
                <a16:creationId xmlns:a16="http://schemas.microsoft.com/office/drawing/2014/main" id="{FEE6343D-C0B1-3326-DD0C-B11377957E5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0" t="22601" r="19707" b="43691"/>
          <a:stretch/>
        </p:blipFill>
        <p:spPr>
          <a:xfrm>
            <a:off x="5354267" y="345720"/>
            <a:ext cx="2114249" cy="2090887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195DD8CE-B060-A26F-A35F-039900A87422}"/>
              </a:ext>
            </a:extLst>
          </p:cNvPr>
          <p:cNvSpPr txBox="1"/>
          <p:nvPr/>
        </p:nvSpPr>
        <p:spPr>
          <a:xfrm>
            <a:off x="7468516" y="3799501"/>
            <a:ext cx="1930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Výtažník 1.8.2023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03F4F5F-DD5F-1E37-6F90-478A9959432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9" t="23719" r="38242" b="26296"/>
          <a:stretch/>
        </p:blipFill>
        <p:spPr>
          <a:xfrm>
            <a:off x="388225" y="4431711"/>
            <a:ext cx="815448" cy="182800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5508ACA-47A5-A907-4B3B-99553EEB4CC1}"/>
              </a:ext>
            </a:extLst>
          </p:cNvPr>
          <p:cNvSpPr txBox="1"/>
          <p:nvPr/>
        </p:nvSpPr>
        <p:spPr>
          <a:xfrm>
            <a:off x="265073" y="6344355"/>
            <a:ext cx="1761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Prázdný 20.9.23</a:t>
            </a:r>
          </a:p>
        </p:txBody>
      </p:sp>
      <p:pic>
        <p:nvPicPr>
          <p:cNvPr id="12" name="Obrázek 11" descr="Obsah obrázku plíseň&#10;&#10;Popis byl vytvořen automaticky se střední mírou spolehlivosti">
            <a:extLst>
              <a:ext uri="{FF2B5EF4-FFF2-40B4-BE49-F238E27FC236}">
                <a16:creationId xmlns:a16="http://schemas.microsoft.com/office/drawing/2014/main" id="{232684D5-B9D5-7FEA-BE83-02786B8F9D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2" t="40103" r="68942" b="44518"/>
          <a:stretch/>
        </p:blipFill>
        <p:spPr>
          <a:xfrm>
            <a:off x="2483411" y="2505283"/>
            <a:ext cx="1255215" cy="1170605"/>
          </a:xfrm>
          <a:prstGeom prst="rect">
            <a:avLst/>
          </a:prstGeom>
        </p:spPr>
      </p:pic>
      <p:pic>
        <p:nvPicPr>
          <p:cNvPr id="9" name="Obrázek 8" descr="Obsah obrázku červ, bezobratlý&#10;&#10;Popis byl vytvořen automaticky">
            <a:extLst>
              <a:ext uri="{FF2B5EF4-FFF2-40B4-BE49-F238E27FC236}">
                <a16:creationId xmlns:a16="http://schemas.microsoft.com/office/drawing/2014/main" id="{418ACC0D-5FBD-F768-17BB-B0BF4ECA1B6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8" r="41558"/>
          <a:stretch/>
        </p:blipFill>
        <p:spPr>
          <a:xfrm>
            <a:off x="9609756" y="1025320"/>
            <a:ext cx="2381955" cy="5398058"/>
          </a:xfrm>
          <a:prstGeom prst="rect">
            <a:avLst/>
          </a:prstGeom>
        </p:spPr>
      </p:pic>
      <p:pic>
        <p:nvPicPr>
          <p:cNvPr id="15" name="Obrázek 14" descr="Obsah obrázku kresba, Dětské kresby, umění&#10;&#10;Popis byl vytvořen automaticky">
            <a:extLst>
              <a:ext uri="{FF2B5EF4-FFF2-40B4-BE49-F238E27FC236}">
                <a16:creationId xmlns:a16="http://schemas.microsoft.com/office/drawing/2014/main" id="{98A047BA-9100-73F0-AEE9-DD6A01DF257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0" t="25127" r="23257" b="29895"/>
          <a:stretch/>
        </p:blipFill>
        <p:spPr>
          <a:xfrm rot="16200000">
            <a:off x="2936351" y="3969033"/>
            <a:ext cx="2714494" cy="184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09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7A4A8-E4C7-52DA-B814-3801DE498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8E3A2A7E-E682-54CE-CDD8-6B46B969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A211CED-6CA8-3A33-AA79-3A2B040ED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0A621BA-2A3A-D8DD-1DF4-6EB2E885BF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2" t="28027" r="32299" b="40145"/>
          <a:stretch/>
        </p:blipFill>
        <p:spPr>
          <a:xfrm>
            <a:off x="217528" y="3694745"/>
            <a:ext cx="3860800" cy="273992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CBB4AE0-56AD-1032-2CAE-102584524D38}"/>
              </a:ext>
            </a:extLst>
          </p:cNvPr>
          <p:cNvSpPr txBox="1"/>
          <p:nvPr/>
        </p:nvSpPr>
        <p:spPr>
          <a:xfrm>
            <a:off x="217528" y="6488668"/>
            <a:ext cx="3727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Entomoneis</a:t>
            </a:r>
            <a:r>
              <a:rPr lang="cs-CZ" i="1" dirty="0"/>
              <a:t> </a:t>
            </a:r>
            <a:r>
              <a:rPr lang="cs-CZ" i="1" dirty="0" err="1"/>
              <a:t>ornata</a:t>
            </a:r>
            <a:r>
              <a:rPr lang="cs-CZ" dirty="0"/>
              <a:t>, </a:t>
            </a:r>
            <a:r>
              <a:rPr lang="cs-CZ" dirty="0" err="1"/>
              <a:t>Kolvín</a:t>
            </a:r>
            <a:r>
              <a:rPr lang="cs-CZ" dirty="0"/>
              <a:t> září 2023</a:t>
            </a:r>
          </a:p>
        </p:txBody>
      </p:sp>
      <p:pic>
        <p:nvPicPr>
          <p:cNvPr id="7" name="Obrázek 6" descr="Obsah obrázku bezobratlý, červ&#10;&#10;Popis byl vytvořen automaticky">
            <a:extLst>
              <a:ext uri="{FF2B5EF4-FFF2-40B4-BE49-F238E27FC236}">
                <a16:creationId xmlns:a16="http://schemas.microsoft.com/office/drawing/2014/main" id="{8835269C-E500-62AC-31A4-A3D7E7CD16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3" t="33490" r="33446" b="33899"/>
          <a:stretch/>
        </p:blipFill>
        <p:spPr>
          <a:xfrm>
            <a:off x="9629236" y="3659935"/>
            <a:ext cx="2236450" cy="277473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250A2B2-63AD-11D8-415C-61E82A587BB7}"/>
              </a:ext>
            </a:extLst>
          </p:cNvPr>
          <p:cNvSpPr txBox="1"/>
          <p:nvPr/>
        </p:nvSpPr>
        <p:spPr>
          <a:xfrm>
            <a:off x="9724914" y="6459775"/>
            <a:ext cx="1872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Farský 14.8.2023</a:t>
            </a:r>
          </a:p>
        </p:txBody>
      </p:sp>
      <p:pic>
        <p:nvPicPr>
          <p:cNvPr id="10" name="Obrázek 9" descr="Obsah obrázku venku, příroda, zima, rostlina&#10;&#10;Popis byl vytvořen automaticky">
            <a:extLst>
              <a:ext uri="{FF2B5EF4-FFF2-40B4-BE49-F238E27FC236}">
                <a16:creationId xmlns:a16="http://schemas.microsoft.com/office/drawing/2014/main" id="{4CF46DF2-3E40-C62B-EBB2-0686F1F4AA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7" t="17655" r="12976" b="6398"/>
          <a:stretch/>
        </p:blipFill>
        <p:spPr>
          <a:xfrm>
            <a:off x="4249270" y="3345628"/>
            <a:ext cx="2087185" cy="308903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7487E92-E590-2266-0637-CD437D468A22}"/>
              </a:ext>
            </a:extLst>
          </p:cNvPr>
          <p:cNvSpPr txBox="1"/>
          <p:nvPr/>
        </p:nvSpPr>
        <p:spPr>
          <a:xfrm>
            <a:off x="5538934" y="6459775"/>
            <a:ext cx="188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Prázdný 4.5.2022</a:t>
            </a:r>
          </a:p>
        </p:txBody>
      </p:sp>
      <p:pic>
        <p:nvPicPr>
          <p:cNvPr id="13" name="Obrázek 12" descr="Obsah obrázku Organismus, venku&#10;&#10;Popis byl vytvořen automaticky">
            <a:extLst>
              <a:ext uri="{FF2B5EF4-FFF2-40B4-BE49-F238E27FC236}">
                <a16:creationId xmlns:a16="http://schemas.microsoft.com/office/drawing/2014/main" id="{839D14FB-8462-11D9-A878-1DE1B4F266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4" t="18793" r="33671" b="40759"/>
          <a:stretch/>
        </p:blipFill>
        <p:spPr>
          <a:xfrm>
            <a:off x="6481211" y="4261892"/>
            <a:ext cx="3003268" cy="2172776"/>
          </a:xfrm>
          <a:prstGeom prst="rect">
            <a:avLst/>
          </a:prstGeom>
        </p:spPr>
      </p:pic>
      <p:pic>
        <p:nvPicPr>
          <p:cNvPr id="15" name="Obrázek 14" descr="Obsah obrázku Organismus&#10;&#10;Popis byl vytvořen automaticky">
            <a:extLst>
              <a:ext uri="{FF2B5EF4-FFF2-40B4-BE49-F238E27FC236}">
                <a16:creationId xmlns:a16="http://schemas.microsoft.com/office/drawing/2014/main" id="{640CBAEF-620C-A5B3-D6F9-9541F0CD2F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7" t="38939" r="26676" b="32874"/>
          <a:stretch/>
        </p:blipFill>
        <p:spPr>
          <a:xfrm>
            <a:off x="6481211" y="3345628"/>
            <a:ext cx="3003268" cy="1990165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4CDD24A9-2FDC-B350-8358-6C77EF8012E4}"/>
              </a:ext>
            </a:extLst>
          </p:cNvPr>
          <p:cNvSpPr txBox="1"/>
          <p:nvPr/>
        </p:nvSpPr>
        <p:spPr>
          <a:xfrm>
            <a:off x="217527" y="3266398"/>
            <a:ext cx="188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Prázdný 2.6.2022</a:t>
            </a:r>
          </a:p>
        </p:txBody>
      </p:sp>
      <p:pic>
        <p:nvPicPr>
          <p:cNvPr id="20" name="Obrázek 19" descr="Obsah obrázku hmyz&#10;&#10;Popis byl vytvořen automaticky">
            <a:extLst>
              <a:ext uri="{FF2B5EF4-FFF2-40B4-BE49-F238E27FC236}">
                <a16:creationId xmlns:a16="http://schemas.microsoft.com/office/drawing/2014/main" id="{233D6BB1-6A34-A7C7-BB34-32A9789EE4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9" t="47663" r="10939" b="29085"/>
          <a:stretch/>
        </p:blipFill>
        <p:spPr>
          <a:xfrm>
            <a:off x="217527" y="1565156"/>
            <a:ext cx="4720233" cy="1557895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C6BFDCD3-2AC7-2EA6-039B-E28165FBACA7}"/>
              </a:ext>
            </a:extLst>
          </p:cNvPr>
          <p:cNvSpPr txBox="1"/>
          <p:nvPr/>
        </p:nvSpPr>
        <p:spPr>
          <a:xfrm>
            <a:off x="2724205" y="285576"/>
            <a:ext cx="22135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Rozsivky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DF3697C8-515F-39D3-C132-0D4137F8D8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4" t="18924" r="17223" b="32160"/>
          <a:stretch/>
        </p:blipFill>
        <p:spPr>
          <a:xfrm>
            <a:off x="5059680" y="423332"/>
            <a:ext cx="4424799" cy="2361431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6536F78A-85B7-221A-2202-3FB080A019F0}"/>
              </a:ext>
            </a:extLst>
          </p:cNvPr>
          <p:cNvSpPr txBox="1"/>
          <p:nvPr/>
        </p:nvSpPr>
        <p:spPr>
          <a:xfrm>
            <a:off x="5059680" y="2880529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Gricův</a:t>
            </a:r>
            <a:r>
              <a:rPr lang="cs-CZ" dirty="0"/>
              <a:t> 2.5.2022</a:t>
            </a:r>
          </a:p>
        </p:txBody>
      </p:sp>
    </p:spTree>
    <p:extLst>
      <p:ext uri="{BB962C8B-B14F-4D97-AF65-F5344CB8AC3E}">
        <p14:creationId xmlns:p14="http://schemas.microsoft.com/office/powerpoint/2010/main" val="3813340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7A4A8-E4C7-52DA-B814-3801DE498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8E3A2A7E-E682-54CE-CDD8-6B46B969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A211CED-6CA8-3A33-AA79-3A2B040ED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pic>
        <p:nvPicPr>
          <p:cNvPr id="6" name="Obrázek 5" descr="Obsah obrázku rostlina&#10;&#10;Popis byl vytvořen automaticky">
            <a:extLst>
              <a:ext uri="{FF2B5EF4-FFF2-40B4-BE49-F238E27FC236}">
                <a16:creationId xmlns:a16="http://schemas.microsoft.com/office/drawing/2014/main" id="{FDBD4F42-B98B-6D16-4007-E2DC7A8C0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" y="1248937"/>
            <a:ext cx="6919258" cy="520979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4C8B793-2EA6-FB28-93DA-A7EFF0C974C5}"/>
              </a:ext>
            </a:extLst>
          </p:cNvPr>
          <p:cNvSpPr txBox="1"/>
          <p:nvPr/>
        </p:nvSpPr>
        <p:spPr>
          <a:xfrm>
            <a:off x="7448003" y="6089399"/>
            <a:ext cx="188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Prázdný 2.6.2022</a:t>
            </a:r>
          </a:p>
        </p:txBody>
      </p:sp>
      <p:pic>
        <p:nvPicPr>
          <p:cNvPr id="9" name="Obrázek 8" descr="Obsah obrázku plíseň, rostlina&#10;&#10;Popis byl vytvořen automaticky">
            <a:extLst>
              <a:ext uri="{FF2B5EF4-FFF2-40B4-BE49-F238E27FC236}">
                <a16:creationId xmlns:a16="http://schemas.microsoft.com/office/drawing/2014/main" id="{8EA74DA7-8476-4B6B-2E53-299DA7B110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83" b="21363"/>
          <a:stretch/>
        </p:blipFill>
        <p:spPr>
          <a:xfrm>
            <a:off x="7520327" y="2346090"/>
            <a:ext cx="4069080" cy="319032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C293584-9BC8-E262-E4B5-5A57770D9388}"/>
              </a:ext>
            </a:extLst>
          </p:cNvPr>
          <p:cNvSpPr txBox="1"/>
          <p:nvPr/>
        </p:nvSpPr>
        <p:spPr>
          <a:xfrm>
            <a:off x="9571749" y="5607277"/>
            <a:ext cx="225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Prostřední 11.7.2022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470A838-057C-3091-A290-C105CA593053}"/>
              </a:ext>
            </a:extLst>
          </p:cNvPr>
          <p:cNvSpPr txBox="1"/>
          <p:nvPr/>
        </p:nvSpPr>
        <p:spPr>
          <a:xfrm>
            <a:off x="7448003" y="591764"/>
            <a:ext cx="45682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b="1" i="0" u="none" strike="noStrike" baseline="0" dirty="0">
                <a:latin typeface="Calibri-Bold"/>
              </a:rPr>
              <a:t>E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–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zlativkový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plankton</a:t>
            </a:r>
          </a:p>
          <a:p>
            <a:pPr algn="l"/>
            <a:r>
              <a:rPr lang="cs-CZ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mezotrofních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nádrží</a:t>
            </a:r>
          </a:p>
          <a:p>
            <a:pPr algn="l"/>
            <a:endParaRPr lang="cs-CZ" dirty="0">
              <a:latin typeface="Calibri" panose="020F0502020204030204" pitchFamily="34" charset="0"/>
            </a:endParaRPr>
          </a:p>
          <a:p>
            <a:pPr algn="l"/>
            <a:r>
              <a:rPr lang="cs-CZ" sz="1800" b="0" i="0" u="none" strike="noStrike" baseline="0" dirty="0">
                <a:latin typeface="Calibri" panose="020F0502020204030204" pitchFamily="34" charset="0"/>
              </a:rPr>
              <a:t>malá odolnost vůči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žracímu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tlaku zooplanktonu (</a:t>
            </a:r>
            <a:r>
              <a:rPr lang="cs-CZ" sz="1800" b="0" i="1" u="none" strike="noStrike" baseline="0" dirty="0" err="1">
                <a:latin typeface="Calibri-Italic"/>
              </a:rPr>
              <a:t>Dinobryon</a:t>
            </a:r>
            <a:r>
              <a:rPr lang="cs-CZ" sz="1800" b="0" i="1" u="none" strike="noStrike" baseline="0" dirty="0">
                <a:latin typeface="Calibri-Italic"/>
              </a:rPr>
              <a:t>, </a:t>
            </a:r>
            <a:r>
              <a:rPr lang="cs-CZ" sz="1800" b="0" i="1" u="none" strike="noStrike" baseline="0" dirty="0" err="1">
                <a:latin typeface="Calibri-Italic"/>
              </a:rPr>
              <a:t>Mallomonas</a:t>
            </a:r>
            <a:r>
              <a:rPr lang="cs-CZ" sz="1800" b="0" i="1" u="none" strike="noStrike" baseline="0" dirty="0">
                <a:latin typeface="Calibri-Italic"/>
              </a:rPr>
              <a:t>, </a:t>
            </a:r>
            <a:r>
              <a:rPr lang="cs-CZ" sz="1800" b="0" i="1" u="none" strike="noStrike" baseline="0" dirty="0" err="1">
                <a:latin typeface="Calibri-Italic"/>
              </a:rPr>
              <a:t>Synura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), chladnější vody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05628CF-DE4D-7CCD-8509-A1E5986E0F0A}"/>
              </a:ext>
            </a:extLst>
          </p:cNvPr>
          <p:cNvSpPr txBox="1"/>
          <p:nvPr/>
        </p:nvSpPr>
        <p:spPr>
          <a:xfrm>
            <a:off x="3179749" y="357642"/>
            <a:ext cx="2002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FFC000"/>
                </a:solidFill>
              </a:rPr>
              <a:t>Zlativky</a:t>
            </a:r>
          </a:p>
        </p:txBody>
      </p:sp>
    </p:spTree>
    <p:extLst>
      <p:ext uri="{BB962C8B-B14F-4D97-AF65-F5344CB8AC3E}">
        <p14:creationId xmlns:p14="http://schemas.microsoft.com/office/powerpoint/2010/main" val="2336942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7A4A8-E4C7-52DA-B814-3801DE498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8E3A2A7E-E682-54CE-CDD8-6B46B969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A211CED-6CA8-3A33-AA79-3A2B040ED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pic>
        <p:nvPicPr>
          <p:cNvPr id="4" name="Obrázek 3" descr="Obsah obrázku voda, kapka&#10;&#10;Popis byl vytvořen automaticky">
            <a:extLst>
              <a:ext uri="{FF2B5EF4-FFF2-40B4-BE49-F238E27FC236}">
                <a16:creationId xmlns:a16="http://schemas.microsoft.com/office/drawing/2014/main" id="{7B4F58D8-BC03-BD91-18E4-DEF5E57CB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1818042"/>
            <a:ext cx="5615881" cy="4228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6409DC4-1B1E-28E1-0D60-5B8BB0DC7D34}"/>
              </a:ext>
            </a:extLst>
          </p:cNvPr>
          <p:cNvSpPr txBox="1"/>
          <p:nvPr/>
        </p:nvSpPr>
        <p:spPr>
          <a:xfrm>
            <a:off x="240030" y="6286500"/>
            <a:ext cx="2127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Prostřední 4.8.2022</a:t>
            </a:r>
          </a:p>
        </p:txBody>
      </p:sp>
      <p:pic>
        <p:nvPicPr>
          <p:cNvPr id="3" name="Obrázek 2" descr="Obsah obrázku plíseň&#10;&#10;Popis byl vytvořen automaticky se střední mírou spolehlivosti">
            <a:extLst>
              <a:ext uri="{FF2B5EF4-FFF2-40B4-BE49-F238E27FC236}">
                <a16:creationId xmlns:a16="http://schemas.microsoft.com/office/drawing/2014/main" id="{3862FDFB-F1C9-E580-8769-C715E7B57A2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51" y="1818042"/>
            <a:ext cx="5633725" cy="4228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0B0C3F7-AC2D-0B57-3B7C-C538978FF3DC}"/>
              </a:ext>
            </a:extLst>
          </p:cNvPr>
          <p:cNvSpPr txBox="1"/>
          <p:nvPr/>
        </p:nvSpPr>
        <p:spPr>
          <a:xfrm>
            <a:off x="241885" y="959363"/>
            <a:ext cx="10085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b="1" i="0" u="none" strike="noStrike" baseline="0" dirty="0">
                <a:latin typeface="Calibri-Bold"/>
              </a:rPr>
              <a:t>E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–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zlativkový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plankton 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mezotrofních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nádrží </a:t>
            </a:r>
            <a:endParaRPr lang="cs-CZ" dirty="0">
              <a:latin typeface="Calibri" panose="020F0502020204030204" pitchFamily="34" charset="0"/>
            </a:endParaRPr>
          </a:p>
          <a:p>
            <a:pPr algn="l"/>
            <a:r>
              <a:rPr lang="cs-CZ" sz="1800" b="0" i="0" u="none" strike="noStrike" baseline="0" dirty="0">
                <a:latin typeface="Calibri" panose="020F0502020204030204" pitchFamily="34" charset="0"/>
              </a:rPr>
              <a:t>malá odolnost vůči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žracímu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tlaku zooplanktonu (</a:t>
            </a:r>
            <a:r>
              <a:rPr lang="cs-CZ" sz="1800" b="0" i="1" u="none" strike="noStrike" baseline="0" dirty="0" err="1">
                <a:latin typeface="Calibri-Italic"/>
              </a:rPr>
              <a:t>Dinobryon</a:t>
            </a:r>
            <a:r>
              <a:rPr lang="cs-CZ" sz="1800" b="0" i="1" u="none" strike="noStrike" baseline="0" dirty="0">
                <a:latin typeface="Calibri-Italic"/>
              </a:rPr>
              <a:t>, </a:t>
            </a:r>
            <a:r>
              <a:rPr lang="cs-CZ" sz="1800" b="0" i="1" u="none" strike="noStrike" baseline="0" dirty="0" err="1">
                <a:latin typeface="Calibri-Italic"/>
              </a:rPr>
              <a:t>Mallomonas</a:t>
            </a:r>
            <a:r>
              <a:rPr lang="cs-CZ" sz="1800" b="0" i="1" u="none" strike="noStrike" baseline="0" dirty="0">
                <a:latin typeface="Calibri-Italic"/>
              </a:rPr>
              <a:t>, </a:t>
            </a:r>
            <a:r>
              <a:rPr lang="cs-CZ" sz="1800" b="0" i="1" u="none" strike="noStrike" baseline="0" dirty="0" err="1">
                <a:latin typeface="Calibri-Italic"/>
              </a:rPr>
              <a:t>Synura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)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42CE3DA-CA1C-EC50-DBDA-44CC1F3DA129}"/>
              </a:ext>
            </a:extLst>
          </p:cNvPr>
          <p:cNvSpPr txBox="1"/>
          <p:nvPr/>
        </p:nvSpPr>
        <p:spPr>
          <a:xfrm>
            <a:off x="5094892" y="212855"/>
            <a:ext cx="2002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FFC000"/>
                </a:solidFill>
              </a:rPr>
              <a:t>Zlativky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20213DE-7E4B-91DC-EF50-C9CE15203D0F}"/>
              </a:ext>
            </a:extLst>
          </p:cNvPr>
          <p:cNvSpPr txBox="1"/>
          <p:nvPr/>
        </p:nvSpPr>
        <p:spPr>
          <a:xfrm>
            <a:off x="6443831" y="6275436"/>
            <a:ext cx="170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Kolvín</a:t>
            </a:r>
            <a:r>
              <a:rPr lang="cs-CZ" dirty="0"/>
              <a:t> 8.6.2022</a:t>
            </a:r>
          </a:p>
        </p:txBody>
      </p:sp>
    </p:spTree>
    <p:extLst>
      <p:ext uri="{BB962C8B-B14F-4D97-AF65-F5344CB8AC3E}">
        <p14:creationId xmlns:p14="http://schemas.microsoft.com/office/powerpoint/2010/main" val="4059006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96EB6-C8B2-EFEB-D497-78F31E222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B001A2B8-26BD-B8EF-F0A7-9FA2E8B97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C614357-AE66-4CE0-0FB0-E51F93E137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8875B33-6878-A5E9-7D4C-9D4447AB4678}"/>
              </a:ext>
            </a:extLst>
          </p:cNvPr>
          <p:cNvSpPr txBox="1"/>
          <p:nvPr/>
        </p:nvSpPr>
        <p:spPr>
          <a:xfrm>
            <a:off x="336043" y="1268887"/>
            <a:ext cx="42491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>
                <a:solidFill>
                  <a:schemeClr val="accent5">
                    <a:lumMod val="75000"/>
                  </a:schemeClr>
                </a:solidFill>
              </a:rPr>
              <a:t>Raphidiophyceae</a:t>
            </a:r>
            <a:endParaRPr lang="cs-CZ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A31D557-731F-80B4-7C79-1897C2418DC2}"/>
              </a:ext>
            </a:extLst>
          </p:cNvPr>
          <p:cNvSpPr txBox="1"/>
          <p:nvPr/>
        </p:nvSpPr>
        <p:spPr>
          <a:xfrm>
            <a:off x="347980" y="5404447"/>
            <a:ext cx="250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Goniostomum</a:t>
            </a:r>
            <a:r>
              <a:rPr lang="cs-CZ" dirty="0"/>
              <a:t> semen </a:t>
            </a:r>
          </a:p>
          <a:p>
            <a:r>
              <a:rPr lang="cs-CZ" dirty="0"/>
              <a:t>Farský, Ledvinka a další</a:t>
            </a:r>
          </a:p>
        </p:txBody>
      </p:sp>
      <p:pic>
        <p:nvPicPr>
          <p:cNvPr id="9" name="Obrázek 8" descr="Obsah obrázku rostlina&#10;&#10;Popis byl vytvořen automaticky">
            <a:extLst>
              <a:ext uri="{FF2B5EF4-FFF2-40B4-BE49-F238E27FC236}">
                <a16:creationId xmlns:a16="http://schemas.microsoft.com/office/drawing/2014/main" id="{FAD0CD2E-B0A2-B803-9CB9-6FFF8FA2DF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19459" r="33327" b="48000"/>
          <a:stretch/>
        </p:blipFill>
        <p:spPr>
          <a:xfrm>
            <a:off x="388819" y="2363541"/>
            <a:ext cx="4196336" cy="2698502"/>
          </a:xfrm>
          <a:prstGeom prst="rect">
            <a:avLst/>
          </a:prstGeom>
        </p:spPr>
      </p:pic>
      <p:pic>
        <p:nvPicPr>
          <p:cNvPr id="6" name="Obrázek 5" descr="Obsah obrázku hmyz&#10;&#10;Popis byl vytvořen automaticky">
            <a:extLst>
              <a:ext uri="{FF2B5EF4-FFF2-40B4-BE49-F238E27FC236}">
                <a16:creationId xmlns:a16="http://schemas.microsoft.com/office/drawing/2014/main" id="{08DC5337-3B77-3B4A-B5D7-858039675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1" t="-1" r="32007" b="570"/>
          <a:stretch/>
        </p:blipFill>
        <p:spPr>
          <a:xfrm>
            <a:off x="4992697" y="0"/>
            <a:ext cx="2736427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5077108-56F2-D6AF-C2B6-673F8170B1B9}"/>
              </a:ext>
            </a:extLst>
          </p:cNvPr>
          <p:cNvSpPr txBox="1"/>
          <p:nvPr/>
        </p:nvSpPr>
        <p:spPr>
          <a:xfrm>
            <a:off x="8270095" y="1268887"/>
            <a:ext cx="3526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Xantophyceae</a:t>
            </a:r>
            <a:endParaRPr lang="cs-CZ" sz="40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" name="Obrázek 14" descr="Obsah obrázku voda, kapalina&#10;&#10;Popis byl vytvořen automaticky">
            <a:extLst>
              <a:ext uri="{FF2B5EF4-FFF2-40B4-BE49-F238E27FC236}">
                <a16:creationId xmlns:a16="http://schemas.microsoft.com/office/drawing/2014/main" id="{675B173C-D546-E5A1-AAB2-40D5C8D232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0" t="50000" r="40052" b="22340"/>
          <a:stretch/>
        </p:blipFill>
        <p:spPr>
          <a:xfrm>
            <a:off x="8315630" y="3295480"/>
            <a:ext cx="3487551" cy="3180411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55C9A32D-D45D-97F4-4CF0-7FE846531DBF}"/>
              </a:ext>
            </a:extLst>
          </p:cNvPr>
          <p:cNvSpPr txBox="1"/>
          <p:nvPr/>
        </p:nvSpPr>
        <p:spPr>
          <a:xfrm>
            <a:off x="9728334" y="2703585"/>
            <a:ext cx="1930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Výtažník 9.8.2022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4B03FA6-A145-35F7-B017-AF1339593373}"/>
              </a:ext>
            </a:extLst>
          </p:cNvPr>
          <p:cNvSpPr txBox="1"/>
          <p:nvPr/>
        </p:nvSpPr>
        <p:spPr>
          <a:xfrm>
            <a:off x="2674211" y="6208516"/>
            <a:ext cx="229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Velká Žabka 2.6.2022</a:t>
            </a:r>
          </a:p>
        </p:txBody>
      </p:sp>
    </p:spTree>
    <p:extLst>
      <p:ext uri="{BB962C8B-B14F-4D97-AF65-F5344CB8AC3E}">
        <p14:creationId xmlns:p14="http://schemas.microsoft.com/office/powerpoint/2010/main" val="3229566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7A4A8-E4C7-52DA-B814-3801DE498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8E3A2A7E-E682-54CE-CDD8-6B46B969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A211CED-6CA8-3A33-AA79-3A2B040ED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CC86DD5-4C12-4F19-762E-BBCF43C95A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0" t="15413" r="22545" b="23999"/>
          <a:stretch/>
        </p:blipFill>
        <p:spPr>
          <a:xfrm>
            <a:off x="359133" y="1468806"/>
            <a:ext cx="3577590" cy="444050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E0A2C55-2B83-62DD-E04D-AAE95C77C6F9}"/>
              </a:ext>
            </a:extLst>
          </p:cNvPr>
          <p:cNvSpPr txBox="1"/>
          <p:nvPr/>
        </p:nvSpPr>
        <p:spPr>
          <a:xfrm>
            <a:off x="359133" y="6012180"/>
            <a:ext cx="225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Prostřední 11.7.2022</a:t>
            </a:r>
          </a:p>
        </p:txBody>
      </p:sp>
      <p:pic>
        <p:nvPicPr>
          <p:cNvPr id="6" name="Obrázek 5" descr="Obsah obrázku hmyz&#10;&#10;Popis byl vytvořen automaticky">
            <a:extLst>
              <a:ext uri="{FF2B5EF4-FFF2-40B4-BE49-F238E27FC236}">
                <a16:creationId xmlns:a16="http://schemas.microsoft.com/office/drawing/2014/main" id="{4E25C669-1324-46E6-4394-4F5D609DF3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1" t="25270" r="33824" b="21995"/>
          <a:stretch/>
        </p:blipFill>
        <p:spPr>
          <a:xfrm>
            <a:off x="4166955" y="3335543"/>
            <a:ext cx="2943849" cy="257376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EEF59F6-2A47-BB0F-9262-41572B4195CE}"/>
              </a:ext>
            </a:extLst>
          </p:cNvPr>
          <p:cNvSpPr txBox="1"/>
          <p:nvPr/>
        </p:nvSpPr>
        <p:spPr>
          <a:xfrm flipH="1">
            <a:off x="4166955" y="6012180"/>
            <a:ext cx="284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Velká Žabka 20.9.2023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8BF049C-537A-770D-AD17-6D7ADDDD27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45025" r="14129" b="21910"/>
          <a:stretch/>
        </p:blipFill>
        <p:spPr>
          <a:xfrm>
            <a:off x="7341036" y="4197224"/>
            <a:ext cx="3141003" cy="171208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DF08950-375E-1080-A273-D40F1009139D}"/>
              </a:ext>
            </a:extLst>
          </p:cNvPr>
          <p:cNvSpPr txBox="1"/>
          <p:nvPr/>
        </p:nvSpPr>
        <p:spPr>
          <a:xfrm flipH="1">
            <a:off x="7341036" y="6026958"/>
            <a:ext cx="284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Malá Žabka 2.6.2022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43783B6-7F68-5FD9-12DF-9350934BA2D0}"/>
              </a:ext>
            </a:extLst>
          </p:cNvPr>
          <p:cNvSpPr txBox="1"/>
          <p:nvPr/>
        </p:nvSpPr>
        <p:spPr>
          <a:xfrm>
            <a:off x="5638879" y="733066"/>
            <a:ext cx="6400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 b="1" dirty="0" err="1">
                <a:solidFill>
                  <a:schemeClr val="accent2">
                    <a:lumMod val="50000"/>
                  </a:schemeClr>
                </a:solidFill>
              </a:rPr>
              <a:t>Skrytěnky</a:t>
            </a:r>
            <a:r>
              <a:rPr lang="cs-CZ" sz="4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endParaRPr lang="cs-CZ" sz="4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cs-CZ" sz="4000" b="1" dirty="0" err="1">
                <a:solidFill>
                  <a:schemeClr val="accent2">
                    <a:lumMod val="50000"/>
                  </a:schemeClr>
                </a:solidFill>
              </a:rPr>
              <a:t>Cryptomonas</a:t>
            </a:r>
            <a:r>
              <a:rPr lang="cs-CZ" sz="4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5532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7A4A8-E4C7-52DA-B814-3801DE498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8E3A2A7E-E682-54CE-CDD8-6B46B969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A211CED-6CA8-3A33-AA79-3A2B040ED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C8BEED0-54AB-2C40-5B87-B8EBCB3C0D91}"/>
              </a:ext>
            </a:extLst>
          </p:cNvPr>
          <p:cNvSpPr txBox="1"/>
          <p:nvPr/>
        </p:nvSpPr>
        <p:spPr>
          <a:xfrm>
            <a:off x="5628240" y="6287911"/>
            <a:ext cx="225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Prostřední 20.9.2023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09942E4-0446-D837-4CA4-E81CEFF253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4" t="26942" b="12001"/>
          <a:stretch/>
        </p:blipFill>
        <p:spPr>
          <a:xfrm>
            <a:off x="6753580" y="334186"/>
            <a:ext cx="3631619" cy="223507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26BE389-3044-198C-F06B-72508C15FBCB}"/>
              </a:ext>
            </a:extLst>
          </p:cNvPr>
          <p:cNvSpPr txBox="1"/>
          <p:nvPr/>
        </p:nvSpPr>
        <p:spPr>
          <a:xfrm>
            <a:off x="10435437" y="1879904"/>
            <a:ext cx="1421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Velká Žabka </a:t>
            </a:r>
          </a:p>
          <a:p>
            <a:r>
              <a:rPr lang="cs-CZ" dirty="0"/>
              <a:t>1.9.2023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BF421D8-51D8-93E9-361C-C1AE847A76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2" t="9906" r="5337" b="27838"/>
          <a:stretch/>
        </p:blipFill>
        <p:spPr>
          <a:xfrm>
            <a:off x="350830" y="968187"/>
            <a:ext cx="4505180" cy="524550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E34FF71-4731-2193-11D9-C0CB759C8B67}"/>
              </a:ext>
            </a:extLst>
          </p:cNvPr>
          <p:cNvSpPr txBox="1"/>
          <p:nvPr/>
        </p:nvSpPr>
        <p:spPr>
          <a:xfrm>
            <a:off x="335212" y="6287911"/>
            <a:ext cx="205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Výtažník 19.9.2023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7E57029-5E50-58ED-9BCF-18D5A476E1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6" t="27666" r="41018" b="25676"/>
          <a:stretch/>
        </p:blipFill>
        <p:spPr>
          <a:xfrm>
            <a:off x="5202258" y="2725429"/>
            <a:ext cx="2676663" cy="348826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FE14652-740C-0A0A-D16D-EDCD9BD3BA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7" t="21879" r="27668" b="25315"/>
          <a:stretch/>
        </p:blipFill>
        <p:spPr>
          <a:xfrm>
            <a:off x="8225169" y="2725429"/>
            <a:ext cx="3631619" cy="348826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ABC58C6-C0CD-8514-59A5-F824AEBB81AB}"/>
              </a:ext>
            </a:extLst>
          </p:cNvPr>
          <p:cNvSpPr txBox="1"/>
          <p:nvPr/>
        </p:nvSpPr>
        <p:spPr>
          <a:xfrm>
            <a:off x="3852642" y="304382"/>
            <a:ext cx="2462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chemeClr val="bg2">
                    <a:lumMod val="50000"/>
                  </a:schemeClr>
                </a:solidFill>
              </a:rPr>
              <a:t>Obrněnky</a:t>
            </a:r>
          </a:p>
        </p:txBody>
      </p:sp>
    </p:spTree>
    <p:extLst>
      <p:ext uri="{BB962C8B-B14F-4D97-AF65-F5344CB8AC3E}">
        <p14:creationId xmlns:p14="http://schemas.microsoft.com/office/powerpoint/2010/main" val="3493202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7A4A8-E4C7-52DA-B814-3801DE498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8E3A2A7E-E682-54CE-CDD8-6B46B969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A211CED-6CA8-3A33-AA79-3A2B040ED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pic>
        <p:nvPicPr>
          <p:cNvPr id="4" name="Obrázek 3" descr="Obsah obrázku rostlina&#10;&#10;Popis byl vytvořen automaticky">
            <a:extLst>
              <a:ext uri="{FF2B5EF4-FFF2-40B4-BE49-F238E27FC236}">
                <a16:creationId xmlns:a16="http://schemas.microsoft.com/office/drawing/2014/main" id="{F6E51C91-07A9-58E0-DC29-251EC3333A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3" t="28028" r="32445" b="28028"/>
          <a:stretch/>
        </p:blipFill>
        <p:spPr>
          <a:xfrm>
            <a:off x="433428" y="2460517"/>
            <a:ext cx="3429000" cy="345781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342848B-3F07-F90B-AB82-CA58FF382A86}"/>
              </a:ext>
            </a:extLst>
          </p:cNvPr>
          <p:cNvSpPr txBox="1"/>
          <p:nvPr/>
        </p:nvSpPr>
        <p:spPr>
          <a:xfrm>
            <a:off x="433428" y="5998440"/>
            <a:ext cx="2127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Prostřední 1.9.2022</a:t>
            </a:r>
          </a:p>
        </p:txBody>
      </p:sp>
      <p:pic>
        <p:nvPicPr>
          <p:cNvPr id="6" name="Obrázek 5" descr="Obsah obrázku bezobratlý, fauna&#10;&#10;Popis byl vytvořen automaticky">
            <a:extLst>
              <a:ext uri="{FF2B5EF4-FFF2-40B4-BE49-F238E27FC236}">
                <a16:creationId xmlns:a16="http://schemas.microsoft.com/office/drawing/2014/main" id="{3546562D-4E8B-3754-B6B8-DBC0F01686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6" t="43580" r="50000" b="19889"/>
          <a:stretch/>
        </p:blipFill>
        <p:spPr>
          <a:xfrm>
            <a:off x="3962400" y="3190564"/>
            <a:ext cx="2133600" cy="272776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BA3302-AB48-405C-5721-DC958269C998}"/>
              </a:ext>
            </a:extLst>
          </p:cNvPr>
          <p:cNvSpPr txBox="1"/>
          <p:nvPr/>
        </p:nvSpPr>
        <p:spPr>
          <a:xfrm>
            <a:off x="3830232" y="5995900"/>
            <a:ext cx="225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Prostřední 20.9.2022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99D2CC4-7844-459F-D7DC-8FC0A70D7A87}"/>
              </a:ext>
            </a:extLst>
          </p:cNvPr>
          <p:cNvSpPr txBox="1"/>
          <p:nvPr/>
        </p:nvSpPr>
        <p:spPr>
          <a:xfrm>
            <a:off x="6096000" y="5995900"/>
            <a:ext cx="195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Šindelka 1.8.2023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9A2BB89-D773-BB31-0EB7-6DBA8C0FAE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0" t="50000" r="42255" b="25787"/>
          <a:stretch/>
        </p:blipFill>
        <p:spPr>
          <a:xfrm>
            <a:off x="6219432" y="4103860"/>
            <a:ext cx="1511302" cy="181447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09189563-EA0E-DE9A-68B8-992672743F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8" t="28378" r="47589" b="43365"/>
          <a:stretch/>
        </p:blipFill>
        <p:spPr>
          <a:xfrm>
            <a:off x="7854166" y="4078570"/>
            <a:ext cx="2145940" cy="1814472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94D0C05B-C9E2-3467-478E-67DAC866747C}"/>
              </a:ext>
            </a:extLst>
          </p:cNvPr>
          <p:cNvSpPr txBox="1"/>
          <p:nvPr/>
        </p:nvSpPr>
        <p:spPr>
          <a:xfrm>
            <a:off x="8069315" y="5995900"/>
            <a:ext cx="1421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Velká Žabka </a:t>
            </a:r>
          </a:p>
          <a:p>
            <a:r>
              <a:rPr lang="cs-CZ" dirty="0"/>
              <a:t>20.9.2023</a:t>
            </a:r>
          </a:p>
        </p:txBody>
      </p:sp>
      <p:pic>
        <p:nvPicPr>
          <p:cNvPr id="21" name="Obrázek 20" descr="Obsah obrázku rostlina&#10;&#10;Popis byl vytvořen automaticky">
            <a:extLst>
              <a:ext uri="{FF2B5EF4-FFF2-40B4-BE49-F238E27FC236}">
                <a16:creationId xmlns:a16="http://schemas.microsoft.com/office/drawing/2014/main" id="{FCC17A73-9D80-9C3C-D801-359AC728B3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7" t="14612" r="28374" b="28378"/>
          <a:stretch/>
        </p:blipFill>
        <p:spPr>
          <a:xfrm rot="16200000">
            <a:off x="6486934" y="811975"/>
            <a:ext cx="2508594" cy="2953642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9D2DF581-3974-F60B-24CA-9BD861EC156D}"/>
              </a:ext>
            </a:extLst>
          </p:cNvPr>
          <p:cNvSpPr txBox="1"/>
          <p:nvPr/>
        </p:nvSpPr>
        <p:spPr>
          <a:xfrm>
            <a:off x="6264407" y="3543093"/>
            <a:ext cx="236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Malá Žabka 11.7.2022</a:t>
            </a:r>
          </a:p>
        </p:txBody>
      </p:sp>
      <p:pic>
        <p:nvPicPr>
          <p:cNvPr id="26" name="Obrázek 25" descr="Obsah obrázku bezobratlý, rostlina&#10;&#10;Popis byl vytvořen automaticky">
            <a:extLst>
              <a:ext uri="{FF2B5EF4-FFF2-40B4-BE49-F238E27FC236}">
                <a16:creationId xmlns:a16="http://schemas.microsoft.com/office/drawing/2014/main" id="{ECF240A9-3B6A-2DD3-BC0D-07B6638F0E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1" t="44287" r="48775" b="27401"/>
          <a:stretch/>
        </p:blipFill>
        <p:spPr>
          <a:xfrm rot="5400000">
            <a:off x="10095546" y="4123180"/>
            <a:ext cx="1839762" cy="1750542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FE91C04B-E0B5-8A84-26A8-D94C864308F2}"/>
              </a:ext>
            </a:extLst>
          </p:cNvPr>
          <p:cNvSpPr txBox="1"/>
          <p:nvPr/>
        </p:nvSpPr>
        <p:spPr>
          <a:xfrm>
            <a:off x="10000106" y="6059187"/>
            <a:ext cx="2127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Prostřední 2.6.2022</a:t>
            </a:r>
          </a:p>
        </p:txBody>
      </p:sp>
      <p:pic>
        <p:nvPicPr>
          <p:cNvPr id="32" name="Obrázek 31" descr="Obsah obrázku venku, zima, příroda, sníh&#10;&#10;Popis byl vytvořen automaticky">
            <a:extLst>
              <a:ext uri="{FF2B5EF4-FFF2-40B4-BE49-F238E27FC236}">
                <a16:creationId xmlns:a16="http://schemas.microsoft.com/office/drawing/2014/main" id="{0F172D97-4BE6-F015-BC34-2CFABD5937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8" t="28378" r="32786" b="30863"/>
          <a:stretch/>
        </p:blipFill>
        <p:spPr>
          <a:xfrm>
            <a:off x="9382105" y="1265145"/>
            <a:ext cx="2508594" cy="2672570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0C7F9AC3-F586-2B9C-749D-40B6C2EA44C4}"/>
              </a:ext>
            </a:extLst>
          </p:cNvPr>
          <p:cNvSpPr txBox="1"/>
          <p:nvPr/>
        </p:nvSpPr>
        <p:spPr>
          <a:xfrm>
            <a:off x="8779990" y="3525405"/>
            <a:ext cx="1825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Kolvín</a:t>
            </a:r>
            <a:r>
              <a:rPr lang="cs-CZ" dirty="0"/>
              <a:t> 12.7.2022</a:t>
            </a:r>
          </a:p>
        </p:txBody>
      </p:sp>
      <p:pic>
        <p:nvPicPr>
          <p:cNvPr id="37" name="Obrázek 36" descr="Obsah obrázku rostlina&#10;&#10;Popis byl vytvořen automaticky">
            <a:extLst>
              <a:ext uri="{FF2B5EF4-FFF2-40B4-BE49-F238E27FC236}">
                <a16:creationId xmlns:a16="http://schemas.microsoft.com/office/drawing/2014/main" id="{2328742D-9AE0-CBDF-53BD-75E33F1B59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0" t="32163" r="35475" b="43050"/>
          <a:stretch/>
        </p:blipFill>
        <p:spPr>
          <a:xfrm>
            <a:off x="3981797" y="981318"/>
            <a:ext cx="2099116" cy="1783633"/>
          </a:xfrm>
          <a:prstGeom prst="rect">
            <a:avLst/>
          </a:prstGeom>
        </p:spPr>
      </p:pic>
      <p:sp>
        <p:nvSpPr>
          <p:cNvPr id="38" name="TextovéPole 37">
            <a:extLst>
              <a:ext uri="{FF2B5EF4-FFF2-40B4-BE49-F238E27FC236}">
                <a16:creationId xmlns:a16="http://schemas.microsoft.com/office/drawing/2014/main" id="{C4AD4817-379A-F352-01B2-0CC58391C303}"/>
              </a:ext>
            </a:extLst>
          </p:cNvPr>
          <p:cNvSpPr txBox="1"/>
          <p:nvPr/>
        </p:nvSpPr>
        <p:spPr>
          <a:xfrm>
            <a:off x="3926278" y="2842519"/>
            <a:ext cx="195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Šindelka 9.8.2022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282D8C30-A7D7-C8B2-68B9-261190C3B9FE}"/>
              </a:ext>
            </a:extLst>
          </p:cNvPr>
          <p:cNvSpPr txBox="1"/>
          <p:nvPr/>
        </p:nvSpPr>
        <p:spPr>
          <a:xfrm>
            <a:off x="433428" y="1248937"/>
            <a:ext cx="284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92D050"/>
                </a:solidFill>
              </a:rPr>
              <a:t>Zelené řasy</a:t>
            </a:r>
          </a:p>
        </p:txBody>
      </p:sp>
    </p:spTree>
    <p:extLst>
      <p:ext uri="{BB962C8B-B14F-4D97-AF65-F5344CB8AC3E}">
        <p14:creationId xmlns:p14="http://schemas.microsoft.com/office/powerpoint/2010/main" val="2996277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7A4A8-E4C7-52DA-B814-3801DE498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8E3A2A7E-E682-54CE-CDD8-6B46B969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A211CED-6CA8-3A33-AA79-3A2B040ED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pic>
        <p:nvPicPr>
          <p:cNvPr id="4" name="Obrázek 3" descr="Obsah obrázku rostlina&#10;&#10;Popis byl vytvořen automaticky">
            <a:extLst>
              <a:ext uri="{FF2B5EF4-FFF2-40B4-BE49-F238E27FC236}">
                <a16:creationId xmlns:a16="http://schemas.microsoft.com/office/drawing/2014/main" id="{7339F9EE-B311-73A9-430F-098A97F55F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2" b="12294"/>
          <a:stretch/>
        </p:blipFill>
        <p:spPr>
          <a:xfrm>
            <a:off x="8376356" y="3429000"/>
            <a:ext cx="3443112" cy="296491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0463D9A-DA5B-E9F9-0350-12D6F9FAB308}"/>
              </a:ext>
            </a:extLst>
          </p:cNvPr>
          <p:cNvSpPr txBox="1"/>
          <p:nvPr/>
        </p:nvSpPr>
        <p:spPr>
          <a:xfrm>
            <a:off x="4214306" y="6148401"/>
            <a:ext cx="225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Prostřední 20.9.2023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F3A33D4-E3D2-386B-3C7A-0EABBB6936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7" r="9314"/>
          <a:stretch/>
        </p:blipFill>
        <p:spPr>
          <a:xfrm>
            <a:off x="372532" y="3636085"/>
            <a:ext cx="3571026" cy="2696982"/>
          </a:xfrm>
          <a:prstGeom prst="rect">
            <a:avLst/>
          </a:prstGeom>
        </p:spPr>
      </p:pic>
      <p:pic>
        <p:nvPicPr>
          <p:cNvPr id="12" name="Obrázek 11" descr="Obsah obrázku rostlina&#10;&#10;Popis byl vytvořen automaticky">
            <a:extLst>
              <a:ext uri="{FF2B5EF4-FFF2-40B4-BE49-F238E27FC236}">
                <a16:creationId xmlns:a16="http://schemas.microsoft.com/office/drawing/2014/main" id="{B997B928-AE3D-2FD7-541D-015EDB939E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3" t="34176" r="37424" b="34357"/>
          <a:stretch/>
        </p:blipFill>
        <p:spPr>
          <a:xfrm>
            <a:off x="5941569" y="3429000"/>
            <a:ext cx="2306875" cy="2534736"/>
          </a:xfrm>
          <a:prstGeom prst="rect">
            <a:avLst/>
          </a:prstGeom>
        </p:spPr>
      </p:pic>
      <p:pic>
        <p:nvPicPr>
          <p:cNvPr id="6" name="Obrázek 5" descr="Obsah obrázku rostlina&#10;&#10;Popis byl vytvořen automaticky">
            <a:extLst>
              <a:ext uri="{FF2B5EF4-FFF2-40B4-BE49-F238E27FC236}">
                <a16:creationId xmlns:a16="http://schemas.microsoft.com/office/drawing/2014/main" id="{C8742340-D9F6-450B-8E13-B4B1CDAF16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9" t="24048" r="38126" b="40144"/>
          <a:stretch/>
        </p:blipFill>
        <p:spPr>
          <a:xfrm>
            <a:off x="4071470" y="3429000"/>
            <a:ext cx="2114841" cy="2534736"/>
          </a:xfrm>
          <a:prstGeom prst="rect">
            <a:avLst/>
          </a:prstGeom>
        </p:spPr>
      </p:pic>
      <p:pic>
        <p:nvPicPr>
          <p:cNvPr id="14" name="Obrázek 13" descr="Obsah obrázku bezobratlý, voda&#10;&#10;Popis byl vytvořen automaticky">
            <a:extLst>
              <a:ext uri="{FF2B5EF4-FFF2-40B4-BE49-F238E27FC236}">
                <a16:creationId xmlns:a16="http://schemas.microsoft.com/office/drawing/2014/main" id="{AD3E8B1B-D424-08FD-5E0D-75AC679955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0" t="20230" r="24065" b="49212"/>
          <a:stretch/>
        </p:blipFill>
        <p:spPr>
          <a:xfrm>
            <a:off x="9918551" y="1463041"/>
            <a:ext cx="1900917" cy="1508956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E2A40C5-7E64-19BB-9CBF-7953B898586A}"/>
              </a:ext>
            </a:extLst>
          </p:cNvPr>
          <p:cNvSpPr txBox="1"/>
          <p:nvPr/>
        </p:nvSpPr>
        <p:spPr>
          <a:xfrm>
            <a:off x="9885262" y="3059668"/>
            <a:ext cx="188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Prázdný 4.8.2022</a:t>
            </a:r>
          </a:p>
        </p:txBody>
      </p:sp>
      <p:pic>
        <p:nvPicPr>
          <p:cNvPr id="17" name="Obrázek 16" descr="Obsah obrázku Organismus, bezobratlý&#10;&#10;Popis byl vytvořen automaticky">
            <a:extLst>
              <a:ext uri="{FF2B5EF4-FFF2-40B4-BE49-F238E27FC236}">
                <a16:creationId xmlns:a16="http://schemas.microsoft.com/office/drawing/2014/main" id="{B18F8B44-370C-E64A-3F1F-F105416E80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9" t="26149" b="36545"/>
          <a:stretch/>
        </p:blipFill>
        <p:spPr>
          <a:xfrm>
            <a:off x="4085564" y="1463041"/>
            <a:ext cx="5682380" cy="1781294"/>
          </a:xfrm>
          <a:prstGeom prst="rect">
            <a:avLst/>
          </a:prstGeom>
        </p:spPr>
      </p:pic>
      <p:pic>
        <p:nvPicPr>
          <p:cNvPr id="19" name="Obrázek 18" descr="Obsah obrázku Organismus, bezobratlý, červ&#10;&#10;Popis byl vytvořen automaticky">
            <a:extLst>
              <a:ext uri="{FF2B5EF4-FFF2-40B4-BE49-F238E27FC236}">
                <a16:creationId xmlns:a16="http://schemas.microsoft.com/office/drawing/2014/main" id="{A2448713-707F-2031-1D57-BC26880405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7" t="2276" r="35775" b="3204"/>
          <a:stretch/>
        </p:blipFill>
        <p:spPr>
          <a:xfrm rot="16200000">
            <a:off x="1136157" y="261945"/>
            <a:ext cx="2035177" cy="3562426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7977D788-859F-1945-53F9-75836AEDDB8B}"/>
              </a:ext>
            </a:extLst>
          </p:cNvPr>
          <p:cNvSpPr txBox="1"/>
          <p:nvPr/>
        </p:nvSpPr>
        <p:spPr>
          <a:xfrm>
            <a:off x="372532" y="3163750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Vizír 16.6.2022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5AC97E6-6FA3-6CC7-4059-76D12D93B9F7}"/>
              </a:ext>
            </a:extLst>
          </p:cNvPr>
          <p:cNvSpPr txBox="1"/>
          <p:nvPr/>
        </p:nvSpPr>
        <p:spPr>
          <a:xfrm>
            <a:off x="4348193" y="441059"/>
            <a:ext cx="2146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7030A0"/>
                </a:solidFill>
              </a:rPr>
              <a:t>Krásivky</a:t>
            </a:r>
          </a:p>
        </p:txBody>
      </p:sp>
    </p:spTree>
    <p:extLst>
      <p:ext uri="{BB962C8B-B14F-4D97-AF65-F5344CB8AC3E}">
        <p14:creationId xmlns:p14="http://schemas.microsoft.com/office/powerpoint/2010/main" val="3523964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5B6475-B44A-F4AE-6610-831DD5AF86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9519" y="292949"/>
            <a:ext cx="3946806" cy="880363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chemeClr val="accent6">
                    <a:lumMod val="75000"/>
                  </a:schemeClr>
                </a:solidFill>
              </a:rPr>
              <a:t>Fytoplankton</a:t>
            </a:r>
            <a:endParaRPr lang="cs-CZ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2" descr="rasy1">
            <a:extLst>
              <a:ext uri="{FF2B5EF4-FFF2-40B4-BE49-F238E27FC236}">
                <a16:creationId xmlns:a16="http://schemas.microsoft.com/office/drawing/2014/main" id="{F22E8959-21E5-22BE-56E6-97E2AD403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7255" r="10653" b="8591"/>
          <a:stretch/>
        </p:blipFill>
        <p:spPr bwMode="auto">
          <a:xfrm>
            <a:off x="405525" y="2150606"/>
            <a:ext cx="3582876" cy="26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s3.amazonaws.com/gs-geo-images/cb399998-7f4b-41f1-b92d-b3a3c5a6ded1_l.jpg">
            <a:extLst>
              <a:ext uri="{FF2B5EF4-FFF2-40B4-BE49-F238E27FC236}">
                <a16:creationId xmlns:a16="http://schemas.microsoft.com/office/drawing/2014/main" id="{21A2693D-C075-8107-5558-173BF07DF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35816" r="7439" b="4259"/>
          <a:stretch/>
        </p:blipFill>
        <p:spPr bwMode="auto">
          <a:xfrm>
            <a:off x="4220136" y="4874735"/>
            <a:ext cx="3558391" cy="1803156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Obsah obrázku venku, rostlina&#10;&#10;Popis byl vytvořen automaticky">
            <a:extLst>
              <a:ext uri="{FF2B5EF4-FFF2-40B4-BE49-F238E27FC236}">
                <a16:creationId xmlns:a16="http://schemas.microsoft.com/office/drawing/2014/main" id="{E43B43DF-267B-2FEB-2E69-F886F8728B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t="24412" b="14380"/>
          <a:stretch/>
        </p:blipFill>
        <p:spPr>
          <a:xfrm>
            <a:off x="8010262" y="306748"/>
            <a:ext cx="3731020" cy="176364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800ACD1-15A1-0E1E-A124-AFD02643EC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518" r="-111" b="14294"/>
          <a:stretch/>
        </p:blipFill>
        <p:spPr>
          <a:xfrm>
            <a:off x="8010262" y="4147551"/>
            <a:ext cx="3731020" cy="253034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AA66A30-606E-027E-0E86-BBA410E5FC35}"/>
              </a:ext>
            </a:extLst>
          </p:cNvPr>
          <p:cNvSpPr txBox="1"/>
          <p:nvPr/>
        </p:nvSpPr>
        <p:spPr>
          <a:xfrm>
            <a:off x="4360595" y="1380816"/>
            <a:ext cx="256179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Kvantitativní hodnocení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AB73C77-80A6-EAA0-63DD-09E3EF4A5A2F}"/>
              </a:ext>
            </a:extLst>
          </p:cNvPr>
          <p:cNvSpPr txBox="1"/>
          <p:nvPr/>
        </p:nvSpPr>
        <p:spPr>
          <a:xfrm>
            <a:off x="4455172" y="2156569"/>
            <a:ext cx="237263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Kvalitativní hodnocení</a:t>
            </a:r>
          </a:p>
        </p:txBody>
      </p:sp>
      <p:pic>
        <p:nvPicPr>
          <p:cNvPr id="26" name="Obrázek 25" descr="Obsah obrázku rostlina&#10;&#10;Popis byl vytvořen automaticky se střední mírou spolehlivosti">
            <a:extLst>
              <a:ext uri="{FF2B5EF4-FFF2-40B4-BE49-F238E27FC236}">
                <a16:creationId xmlns:a16="http://schemas.microsoft.com/office/drawing/2014/main" id="{1C71A797-18E1-764E-BBDF-C52F4A9672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32546" r="8869" b="1209"/>
          <a:stretch/>
        </p:blipFill>
        <p:spPr>
          <a:xfrm>
            <a:off x="4220136" y="2691098"/>
            <a:ext cx="3558391" cy="2100676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28" name="Obrázek 27" descr="Obsah obrázku rostlina, zelené&#10;&#10;Popis byl vytvořen automaticky">
            <a:extLst>
              <a:ext uri="{FF2B5EF4-FFF2-40B4-BE49-F238E27FC236}">
                <a16:creationId xmlns:a16="http://schemas.microsoft.com/office/drawing/2014/main" id="{4F8034F4-5FAA-006A-BCC0-6408E37229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t="33708" r="1174" b="189"/>
          <a:stretch/>
        </p:blipFill>
        <p:spPr>
          <a:xfrm>
            <a:off x="8010262" y="2133586"/>
            <a:ext cx="3731020" cy="1902705"/>
          </a:xfrm>
          <a:prstGeom prst="rect">
            <a:avLst/>
          </a:prstGeom>
        </p:spPr>
      </p:pic>
      <p:pic>
        <p:nvPicPr>
          <p:cNvPr id="31" name="Obrázek 30" descr="Obsah obrázku plíseň&#10;&#10;Popis byl vytvořen automaticky se střední mírou spolehlivosti">
            <a:extLst>
              <a:ext uri="{FF2B5EF4-FFF2-40B4-BE49-F238E27FC236}">
                <a16:creationId xmlns:a16="http://schemas.microsoft.com/office/drawing/2014/main" id="{1E61C405-2E61-7D14-D7A5-1C1182EFE45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26" y="263433"/>
            <a:ext cx="2424546" cy="1819759"/>
          </a:xfrm>
          <a:prstGeom prst="rect">
            <a:avLst/>
          </a:prstGeom>
        </p:spPr>
      </p:pic>
      <p:pic>
        <p:nvPicPr>
          <p:cNvPr id="5" name="Obrázek 4" descr="Obsah obrázku rostlina, tráva, zelené, venku&#10;&#10;Popis byl vytvořen automaticky">
            <a:extLst>
              <a:ext uri="{FF2B5EF4-FFF2-40B4-BE49-F238E27FC236}">
                <a16:creationId xmlns:a16="http://schemas.microsoft.com/office/drawing/2014/main" id="{87356879-2B2A-F882-B9A1-77523A1087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56" r="30085"/>
          <a:stretch/>
        </p:blipFill>
        <p:spPr>
          <a:xfrm>
            <a:off x="405525" y="4897922"/>
            <a:ext cx="3582876" cy="1785036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41702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3D9AB-8C08-48E8-9CAC-522590205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8FEACB4D-5451-6390-A5BF-F35FE6A1C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5561AE2-9FFB-8FF3-75F3-608288D189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A613BE8-1878-3368-48E4-3053832D773C}"/>
              </a:ext>
            </a:extLst>
          </p:cNvPr>
          <p:cNvSpPr txBox="1"/>
          <p:nvPr/>
        </p:nvSpPr>
        <p:spPr>
          <a:xfrm>
            <a:off x="4557901" y="301738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0" b="1" dirty="0">
                <a:solidFill>
                  <a:srgbClr val="00B050"/>
                </a:solidFill>
              </a:rPr>
              <a:t>Závěry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FCB9276-3451-7AFA-D5D2-21AD603EB3ED}"/>
              </a:ext>
            </a:extLst>
          </p:cNvPr>
          <p:cNvSpPr txBox="1"/>
          <p:nvPr/>
        </p:nvSpPr>
        <p:spPr>
          <a:xfrm>
            <a:off x="470527" y="1585933"/>
            <a:ext cx="113987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Fytoplankton – primární produkce, základ potravního řetězce v rybničním ekosystému</a:t>
            </a:r>
          </a:p>
          <a:p>
            <a:endParaRPr lang="cs-CZ" dirty="0"/>
          </a:p>
          <a:p>
            <a:r>
              <a:rPr lang="cs-CZ" dirty="0"/>
              <a:t>Rago rybníky – relativně nízký obsah </a:t>
            </a:r>
            <a:r>
              <a:rPr lang="cs-CZ" b="1" dirty="0">
                <a:solidFill>
                  <a:srgbClr val="00B050"/>
                </a:solidFill>
              </a:rPr>
              <a:t>chlorofylu-a</a:t>
            </a:r>
          </a:p>
          <a:p>
            <a:endParaRPr lang="cs-CZ" dirty="0"/>
          </a:p>
          <a:p>
            <a:r>
              <a:rPr lang="cs-CZ" dirty="0"/>
              <a:t>Zastoupeny všechny </a:t>
            </a:r>
            <a:r>
              <a:rPr lang="cs-CZ" b="1" dirty="0">
                <a:solidFill>
                  <a:srgbClr val="00B050"/>
                </a:solidFill>
              </a:rPr>
              <a:t>taxonomické skupiny </a:t>
            </a:r>
            <a:r>
              <a:rPr lang="cs-CZ" dirty="0"/>
              <a:t>zejména krásnoočka, </a:t>
            </a:r>
            <a:r>
              <a:rPr lang="cs-CZ" dirty="0" err="1"/>
              <a:t>zlativky</a:t>
            </a:r>
            <a:r>
              <a:rPr lang="cs-CZ" dirty="0"/>
              <a:t> krásivky na Brdech,  obrněnky a krásivky na Karlovarsku a Třeboňsku, </a:t>
            </a:r>
            <a:r>
              <a:rPr lang="cs-CZ" dirty="0" err="1"/>
              <a:t>skrytěnky</a:t>
            </a:r>
            <a:r>
              <a:rPr lang="cs-CZ" dirty="0"/>
              <a:t> – všechny lokality celoročně v menších biomasách.  </a:t>
            </a:r>
          </a:p>
          <a:p>
            <a:r>
              <a:rPr lang="cs-CZ" dirty="0" err="1"/>
              <a:t>Goniostomum</a:t>
            </a:r>
            <a:r>
              <a:rPr lang="cs-CZ" dirty="0"/>
              <a:t> semen na Brdech a Třeboňsku.</a:t>
            </a:r>
          </a:p>
          <a:p>
            <a:endParaRPr lang="cs-CZ" dirty="0"/>
          </a:p>
          <a:p>
            <a:r>
              <a:rPr lang="cs-CZ" b="1" dirty="0">
                <a:solidFill>
                  <a:srgbClr val="00B050"/>
                </a:solidFill>
              </a:rPr>
              <a:t>Sinice – výskyt zejména na konci sezóny</a:t>
            </a:r>
            <a:r>
              <a:rPr lang="cs-CZ" dirty="0"/>
              <a:t>, </a:t>
            </a:r>
            <a:r>
              <a:rPr lang="cs-CZ" b="1" dirty="0">
                <a:solidFill>
                  <a:srgbClr val="00B050"/>
                </a:solidFill>
              </a:rPr>
              <a:t>ojediněle i mírná dominance jednoho druhu, ale nerozvinul se vodní květ </a:t>
            </a:r>
            <a:endParaRPr lang="cs-CZ" dirty="0"/>
          </a:p>
          <a:p>
            <a:endParaRPr lang="cs-CZ" dirty="0"/>
          </a:p>
          <a:p>
            <a:r>
              <a:rPr lang="cs-CZ" dirty="0"/>
              <a:t>Rozsivky – zejména jarní aspekt </a:t>
            </a:r>
          </a:p>
          <a:p>
            <a:r>
              <a:rPr lang="cs-CZ" dirty="0"/>
              <a:t>Zelené řasy – periodický výskyt v létě, menší bičíkaté formy nebo buňky se slizovými obaly.</a:t>
            </a:r>
          </a:p>
          <a:p>
            <a:endParaRPr lang="cs-CZ" dirty="0"/>
          </a:p>
          <a:p>
            <a:r>
              <a:rPr lang="cs-CZ" b="1" dirty="0">
                <a:solidFill>
                  <a:srgbClr val="00B050"/>
                </a:solidFill>
              </a:rPr>
              <a:t>Stabilní společenstva odpovídající sezónní dynamice, pestré zastoupení různých skupin a druhově bohatá.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0910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B69AE-D006-1448-C30F-E9CFAAD09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B8FC4D8-C369-8F1F-96B1-168FC0B4C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72" r="23156" b="6698"/>
          <a:stretch/>
        </p:blipFill>
        <p:spPr>
          <a:xfrm>
            <a:off x="989124" y="5849319"/>
            <a:ext cx="1577907" cy="83805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A34E727-E15D-59C9-ECBA-14A72612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817" y="6365703"/>
            <a:ext cx="1487871" cy="38162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9CD8D15-1090-FAFE-446E-24CB6788F0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14687" r="11888" b="13838"/>
          <a:stretch/>
        </p:blipFill>
        <p:spPr bwMode="auto">
          <a:xfrm>
            <a:off x="5591843" y="5683908"/>
            <a:ext cx="1007820" cy="681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B2F6BAB-BECC-3E30-691F-A27C6F4D5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98" y="5174393"/>
            <a:ext cx="2230601" cy="43446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C0E5940-7D09-7D23-3830-23A9FFC25E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42" t="26526" r="56376" b="15001"/>
          <a:stretch/>
        </p:blipFill>
        <p:spPr>
          <a:xfrm>
            <a:off x="416757" y="4216810"/>
            <a:ext cx="2873440" cy="156320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5BE80E4-9122-74F1-5EC3-BBE8678CB318}"/>
              </a:ext>
            </a:extLst>
          </p:cNvPr>
          <p:cNvSpPr txBox="1"/>
          <p:nvPr/>
        </p:nvSpPr>
        <p:spPr>
          <a:xfrm>
            <a:off x="638160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podporu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CD3813E-5454-EF54-0746-96F14AB0BCF6}"/>
              </a:ext>
            </a:extLst>
          </p:cNvPr>
          <p:cNvSpPr txBox="1"/>
          <p:nvPr/>
        </p:nvSpPr>
        <p:spPr>
          <a:xfrm>
            <a:off x="4770539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00B050"/>
                </a:solidFill>
              </a:rPr>
              <a:t>Partneři projektu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DC8C091-0497-D7D1-CDE2-351FD78B8F83}"/>
              </a:ext>
            </a:extLst>
          </p:cNvPr>
          <p:cNvSpPr txBox="1"/>
          <p:nvPr/>
        </p:nvSpPr>
        <p:spPr>
          <a:xfrm>
            <a:off x="8400967" y="3853267"/>
            <a:ext cx="365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propůjčení lokalit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72" y="4228901"/>
            <a:ext cx="1063255" cy="8065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56202B-2D9A-9302-74C1-F8626AD718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54" y="4216810"/>
            <a:ext cx="1573752" cy="81863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0E35F2D-9EB5-094E-7631-60C01B67AA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93" y="5076927"/>
            <a:ext cx="1331413" cy="62939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231E08D-31D4-1F04-35F2-F67A10B805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32" y="5849319"/>
            <a:ext cx="2223136" cy="65595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6A3884-E608-ED29-5D83-08C15F4125A5}"/>
              </a:ext>
            </a:extLst>
          </p:cNvPr>
          <p:cNvSpPr txBox="1"/>
          <p:nvPr/>
        </p:nvSpPr>
        <p:spPr>
          <a:xfrm>
            <a:off x="2485327" y="1688460"/>
            <a:ext cx="6837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i="1" dirty="0">
                <a:solidFill>
                  <a:srgbClr val="00B050"/>
                </a:solidFill>
              </a:rPr>
              <a:t>Děkuji za pozornost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EFC6CF4-EE7F-E0E1-EEF6-D47378F2357C}"/>
              </a:ext>
            </a:extLst>
          </p:cNvPr>
          <p:cNvSpPr txBox="1"/>
          <p:nvPr/>
        </p:nvSpPr>
        <p:spPr>
          <a:xfrm>
            <a:off x="651586" y="2803285"/>
            <a:ext cx="11509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Kontakt: </a:t>
            </a:r>
            <a:r>
              <a:rPr lang="cs-CZ" sz="2000" dirty="0"/>
              <a:t>Ing. Zdeňka Benedová;     </a:t>
            </a:r>
            <a:r>
              <a:rPr lang="cs-CZ" sz="2000" dirty="0">
                <a:solidFill>
                  <a:srgbClr val="0070C0"/>
                </a:solidFill>
              </a:rPr>
              <a:t>benedova@enki.cz</a:t>
            </a:r>
          </a:p>
        </p:txBody>
      </p:sp>
    </p:spTree>
    <p:extLst>
      <p:ext uri="{BB962C8B-B14F-4D97-AF65-F5344CB8AC3E}">
        <p14:creationId xmlns:p14="http://schemas.microsoft.com/office/powerpoint/2010/main" val="4087082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2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 descr="Obsah obrázku interiér, Laboratorní vybavení, Řešení, Rozpustné/rozpouštědlo&#10;&#10;Popis byl vytvořen automaticky">
            <a:extLst>
              <a:ext uri="{FF2B5EF4-FFF2-40B4-BE49-F238E27FC236}">
                <a16:creationId xmlns:a16="http://schemas.microsoft.com/office/drawing/2014/main" id="{7FEA8EEF-3E4C-6DA4-2361-4D18B80869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8" r="7316" b="11365"/>
          <a:stretch/>
        </p:blipFill>
        <p:spPr>
          <a:xfrm>
            <a:off x="489146" y="1664642"/>
            <a:ext cx="3819087" cy="238325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DC421AA-EF53-988C-62F2-95EC931F3CC1}"/>
              </a:ext>
            </a:extLst>
          </p:cNvPr>
          <p:cNvSpPr txBox="1"/>
          <p:nvPr/>
        </p:nvSpPr>
        <p:spPr>
          <a:xfrm>
            <a:off x="793214" y="115291"/>
            <a:ext cx="10909640" cy="124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Kvantitativní</a:t>
            </a:r>
            <a:r>
              <a:rPr lang="en-US" sz="66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hodnocení</a:t>
            </a:r>
            <a:r>
              <a:rPr lang="en-US" sz="66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1175478-9D2C-FCA3-8FA3-10848EDCF7A1}"/>
              </a:ext>
            </a:extLst>
          </p:cNvPr>
          <p:cNvSpPr txBox="1"/>
          <p:nvPr/>
        </p:nvSpPr>
        <p:spPr>
          <a:xfrm>
            <a:off x="4767748" y="1179479"/>
            <a:ext cx="4339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Stanovení chlorofylu-a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DDF179C-E340-0210-488D-AE9FB8D7751B}"/>
              </a:ext>
            </a:extLst>
          </p:cNvPr>
          <p:cNvSpPr txBox="1"/>
          <p:nvPr/>
        </p:nvSpPr>
        <p:spPr>
          <a:xfrm>
            <a:off x="4795855" y="3916147"/>
            <a:ext cx="325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Ponorný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fluorometr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Algae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Torch</a:t>
            </a:r>
            <a:endParaRPr lang="cs-CZ" b="0" i="0" dirty="0">
              <a:solidFill>
                <a:srgbClr val="212529"/>
              </a:solidFill>
              <a:effectLst/>
              <a:latin typeface="-apple-system"/>
            </a:endParaRP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E9BAD7D6-FF4D-9455-106B-04455895C8A7}"/>
              </a:ext>
            </a:extLst>
          </p:cNvPr>
          <p:cNvSpPr/>
          <p:nvPr/>
        </p:nvSpPr>
        <p:spPr>
          <a:xfrm>
            <a:off x="4719198" y="3715364"/>
            <a:ext cx="3575534" cy="791956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4A79FB5-819B-D031-EE6F-78B58DEB7DCF}"/>
              </a:ext>
            </a:extLst>
          </p:cNvPr>
          <p:cNvSpPr txBox="1"/>
          <p:nvPr/>
        </p:nvSpPr>
        <p:spPr>
          <a:xfrm>
            <a:off x="4664490" y="2210879"/>
            <a:ext cx="6869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Spektrofotometricky po extrakci vzorku alkoholovým rozpouštědlem </a:t>
            </a:r>
          </a:p>
        </p:txBody>
      </p:sp>
      <p:pic>
        <p:nvPicPr>
          <p:cNvPr id="9" name="Obrázek 8" descr="Obsah obrázku nářadí, sníh, zima, sekera&#10;&#10;Popis byl vytvořen automaticky">
            <a:extLst>
              <a:ext uri="{FF2B5EF4-FFF2-40B4-BE49-F238E27FC236}">
                <a16:creationId xmlns:a16="http://schemas.microsoft.com/office/drawing/2014/main" id="{882FAD85-DE0D-3FB3-4E6A-DCD699F9F1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1" t="15935" r="19106" b="12373"/>
          <a:stretch/>
        </p:blipFill>
        <p:spPr>
          <a:xfrm rot="16200000">
            <a:off x="1168215" y="3450122"/>
            <a:ext cx="2460949" cy="3819088"/>
          </a:xfrm>
          <a:prstGeom prst="rect">
            <a:avLst/>
          </a:prstGeom>
        </p:spPr>
      </p:pic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1BBCC3F2-3223-664E-E1C7-E8FB043FDB9E}"/>
              </a:ext>
            </a:extLst>
          </p:cNvPr>
          <p:cNvSpPr/>
          <p:nvPr/>
        </p:nvSpPr>
        <p:spPr>
          <a:xfrm rot="10800000">
            <a:off x="4308233" y="1995035"/>
            <a:ext cx="7542357" cy="791956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3D5A56B-E1E5-B1F9-AD98-3C7DDFCF2B84}"/>
              </a:ext>
            </a:extLst>
          </p:cNvPr>
          <p:cNvSpPr/>
          <p:nvPr/>
        </p:nvSpPr>
        <p:spPr>
          <a:xfrm>
            <a:off x="4579730" y="5825199"/>
            <a:ext cx="33366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Měření</a:t>
            </a:r>
            <a:r>
              <a:rPr lang="cs-CZ" sz="36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</a:t>
            </a:r>
            <a:r>
              <a:rPr lang="cs-CZ" sz="2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průhlednosti</a:t>
            </a:r>
            <a:r>
              <a:rPr lang="cs-CZ" sz="36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</a:t>
            </a:r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360E069E-5008-F345-F445-9D994A8E8C15}"/>
              </a:ext>
            </a:extLst>
          </p:cNvPr>
          <p:cNvSpPr/>
          <p:nvPr/>
        </p:nvSpPr>
        <p:spPr>
          <a:xfrm rot="10800000">
            <a:off x="4356432" y="5783967"/>
            <a:ext cx="3575534" cy="791956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5EA9A8A-477E-8EAC-2109-036E280303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ADE5ACD-10DB-40B4-5F9C-370E4EEB70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pic>
        <p:nvPicPr>
          <p:cNvPr id="15" name="Obrázek 14" descr="Obsah obrázku osoba, venku, voda, oblečení&#10;&#10;Popis byl vytvořen automaticky">
            <a:extLst>
              <a:ext uri="{FF2B5EF4-FFF2-40B4-BE49-F238E27FC236}">
                <a16:creationId xmlns:a16="http://schemas.microsoft.com/office/drawing/2014/main" id="{7ACFFB20-74A7-F537-EC97-9C3184FFEF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5" b="18334"/>
          <a:stretch/>
        </p:blipFill>
        <p:spPr>
          <a:xfrm>
            <a:off x="8793018" y="2754804"/>
            <a:ext cx="3057572" cy="381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53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7404D71-F244-F61E-E632-892899FB26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74" t="31000" r="57951" b="24500"/>
          <a:stretch/>
        </p:blipFill>
        <p:spPr>
          <a:xfrm>
            <a:off x="4623414" y="738514"/>
            <a:ext cx="5227505" cy="596471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0A94416-812C-D145-5316-DD739B3BD805}"/>
              </a:ext>
            </a:extLst>
          </p:cNvPr>
          <p:cNvSpPr txBox="1"/>
          <p:nvPr/>
        </p:nvSpPr>
        <p:spPr>
          <a:xfrm>
            <a:off x="-369427" y="1521482"/>
            <a:ext cx="5034709" cy="1249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Kvantitativní</a:t>
            </a:r>
            <a:endParaRPr lang="cs-CZ" sz="5400" kern="12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hodnocení</a:t>
            </a:r>
            <a:r>
              <a:rPr lang="en-US" sz="54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4368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A25897A-4CA6-C634-EC44-E931F633BC80}"/>
              </a:ext>
            </a:extLst>
          </p:cNvPr>
          <p:cNvSpPr txBox="1"/>
          <p:nvPr/>
        </p:nvSpPr>
        <p:spPr>
          <a:xfrm>
            <a:off x="638881" y="417576"/>
            <a:ext cx="10909640" cy="1149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Kvantitativní</a:t>
            </a:r>
            <a:r>
              <a:rPr lang="en-US" sz="54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hodnocení</a:t>
            </a:r>
            <a:r>
              <a:rPr lang="en-US" sz="54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1" name="Graf 10">
                <a:extLst>
                  <a:ext uri="{FF2B5EF4-FFF2-40B4-BE49-F238E27FC236}">
                    <a16:creationId xmlns:a16="http://schemas.microsoft.com/office/drawing/2014/main" id="{E58882C7-AD4D-4C77-9479-D34633F91CB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846570907"/>
                  </p:ext>
                </p:extLst>
              </p:nvPr>
            </p:nvGraphicFramePr>
            <p:xfrm>
              <a:off x="6096000" y="1892808"/>
              <a:ext cx="5574030" cy="454761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1" name="Graf 10">
                <a:extLst>
                  <a:ext uri="{FF2B5EF4-FFF2-40B4-BE49-F238E27FC236}">
                    <a16:creationId xmlns:a16="http://schemas.microsoft.com/office/drawing/2014/main" id="{E58882C7-AD4D-4C77-9479-D34633F91C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96000" y="1892808"/>
                <a:ext cx="5574030" cy="4547616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Šipka: dolů 11">
            <a:extLst>
              <a:ext uri="{FF2B5EF4-FFF2-40B4-BE49-F238E27FC236}">
                <a16:creationId xmlns:a16="http://schemas.microsoft.com/office/drawing/2014/main" id="{EB9A86B6-3483-3DE7-C4E4-9D2C8BE0F5A2}"/>
              </a:ext>
            </a:extLst>
          </p:cNvPr>
          <p:cNvSpPr/>
          <p:nvPr/>
        </p:nvSpPr>
        <p:spPr>
          <a:xfrm rot="2278993">
            <a:off x="10704575" y="1290686"/>
            <a:ext cx="484632" cy="978408"/>
          </a:xfrm>
          <a:prstGeom prst="downArrow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05A135A-8B0B-98DE-319F-4BFECDA7D836}"/>
              </a:ext>
            </a:extLst>
          </p:cNvPr>
          <p:cNvSpPr/>
          <p:nvPr/>
        </p:nvSpPr>
        <p:spPr>
          <a:xfrm>
            <a:off x="10299159" y="2302715"/>
            <a:ext cx="365760" cy="3371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9FB6310-71BC-A340-176C-69171E97C3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AB8E859-7A34-641D-2EB7-9FFDA98379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sp>
        <p:nvSpPr>
          <p:cNvPr id="5" name="Šipka: dolů 4">
            <a:extLst>
              <a:ext uri="{FF2B5EF4-FFF2-40B4-BE49-F238E27FC236}">
                <a16:creationId xmlns:a16="http://schemas.microsoft.com/office/drawing/2014/main" id="{24981B91-1442-8ECA-C2BF-0F7157ECE031}"/>
              </a:ext>
            </a:extLst>
          </p:cNvPr>
          <p:cNvSpPr/>
          <p:nvPr/>
        </p:nvSpPr>
        <p:spPr>
          <a:xfrm rot="2278993">
            <a:off x="10910683" y="2287926"/>
            <a:ext cx="484632" cy="978408"/>
          </a:xfrm>
          <a:prstGeom prst="downArrow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CE7EC366-D68C-ECCC-0656-ADE059E9FA99}"/>
              </a:ext>
            </a:extLst>
          </p:cNvPr>
          <p:cNvSpPr/>
          <p:nvPr/>
        </p:nvSpPr>
        <p:spPr>
          <a:xfrm>
            <a:off x="10348105" y="3084121"/>
            <a:ext cx="365760" cy="3371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8ABC6BC-CB97-01AE-94E6-1706AC3F44FF}"/>
              </a:ext>
            </a:extLst>
          </p:cNvPr>
          <p:cNvSpPr txBox="1"/>
          <p:nvPr/>
        </p:nvSpPr>
        <p:spPr>
          <a:xfrm>
            <a:off x="10970472" y="1783377"/>
            <a:ext cx="12763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/>
              <a:t>Dolichospermum</a:t>
            </a:r>
            <a:r>
              <a:rPr lang="cs-CZ" sz="1100" dirty="0"/>
              <a:t> </a:t>
            </a:r>
          </a:p>
          <a:p>
            <a:r>
              <a:rPr lang="cs-CZ" sz="1100" dirty="0"/>
              <a:t> </a:t>
            </a:r>
            <a:r>
              <a:rPr lang="cs-CZ" sz="1100" dirty="0" err="1"/>
              <a:t>crasum</a:t>
            </a:r>
            <a:r>
              <a:rPr lang="cs-CZ" sz="1100" dirty="0"/>
              <a:t> 2023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A3A9B7E-0425-4A60-EE8F-B21F88D908D2}"/>
              </a:ext>
            </a:extLst>
          </p:cNvPr>
          <p:cNvSpPr txBox="1"/>
          <p:nvPr/>
        </p:nvSpPr>
        <p:spPr>
          <a:xfrm>
            <a:off x="10667115" y="3230565"/>
            <a:ext cx="13949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/>
              <a:t>Dolichospermum</a:t>
            </a:r>
            <a:r>
              <a:rPr lang="cs-CZ" sz="1100" dirty="0"/>
              <a:t> </a:t>
            </a:r>
          </a:p>
          <a:p>
            <a:r>
              <a:rPr lang="cs-CZ" sz="1100" dirty="0"/>
              <a:t> </a:t>
            </a:r>
            <a:r>
              <a:rPr lang="cs-CZ" sz="1100" dirty="0" err="1"/>
              <a:t>planctonicum</a:t>
            </a:r>
            <a:r>
              <a:rPr lang="cs-CZ" sz="1100" dirty="0"/>
              <a:t> 2022</a:t>
            </a: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4D8E6825-5289-83C6-F56D-D0286EFA403D}"/>
              </a:ext>
            </a:extLst>
          </p:cNvPr>
          <p:cNvGrpSpPr/>
          <p:nvPr/>
        </p:nvGrpSpPr>
        <p:grpSpPr>
          <a:xfrm>
            <a:off x="354472" y="1008734"/>
            <a:ext cx="9347310" cy="1723239"/>
            <a:chOff x="165794" y="1030594"/>
            <a:chExt cx="9347310" cy="1723239"/>
          </a:xfrm>
        </p:grpSpPr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DE87988A-1E9F-D0E3-18DC-144FFD75DDFB}"/>
                </a:ext>
              </a:extLst>
            </p:cNvPr>
            <p:cNvSpPr txBox="1"/>
            <p:nvPr/>
          </p:nvSpPr>
          <p:spPr>
            <a:xfrm>
              <a:off x="165794" y="1030594"/>
              <a:ext cx="28785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6000" dirty="0">
                  <a:solidFill>
                    <a:srgbClr val="C00000"/>
                  </a:solidFill>
                </a:rPr>
                <a:t>BRDY</a:t>
              </a: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DDCCBAE2-27CF-E745-A7AF-2585FFC22D00}"/>
                </a:ext>
              </a:extLst>
            </p:cNvPr>
            <p:cNvSpPr txBox="1"/>
            <p:nvPr/>
          </p:nvSpPr>
          <p:spPr>
            <a:xfrm>
              <a:off x="6412512" y="1755314"/>
              <a:ext cx="3100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Sezónní průměry 2022 a 2023</a:t>
              </a:r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6848DA79-8493-B629-E880-4AB322DEB484}"/>
                </a:ext>
              </a:extLst>
            </p:cNvPr>
            <p:cNvSpPr txBox="1"/>
            <p:nvPr/>
          </p:nvSpPr>
          <p:spPr>
            <a:xfrm>
              <a:off x="199934" y="2230613"/>
              <a:ext cx="28839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b="1" dirty="0">
                  <a:solidFill>
                    <a:srgbClr val="00B050"/>
                  </a:solidFill>
                </a:rPr>
                <a:t>Chlorofyl-a </a:t>
              </a:r>
              <a:r>
                <a:rPr lang="cs-CZ" sz="2800" b="1" dirty="0">
                  <a:solidFill>
                    <a:srgbClr val="00B050"/>
                  </a:solidFill>
                  <a:latin typeface="Symbol" panose="05050102010706020507" pitchFamily="18" charset="2"/>
                </a:rPr>
                <a:t>m</a:t>
              </a:r>
              <a:r>
                <a:rPr lang="cs-CZ" sz="2800" b="1" dirty="0">
                  <a:solidFill>
                    <a:srgbClr val="00B050"/>
                  </a:solidFill>
                </a:rPr>
                <a:t>g/L </a:t>
              </a:r>
            </a:p>
          </p:txBody>
        </p:sp>
      </p:grpSp>
      <p:graphicFrame>
        <p:nvGraphicFramePr>
          <p:cNvPr id="19" name="Tabulka 18">
            <a:extLst>
              <a:ext uri="{FF2B5EF4-FFF2-40B4-BE49-F238E27FC236}">
                <a16:creationId xmlns:a16="http://schemas.microsoft.com/office/drawing/2014/main" id="{238F11E3-EC44-F07F-9495-53C89FDF6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943382"/>
              </p:ext>
            </p:extLst>
          </p:nvPr>
        </p:nvGraphicFramePr>
        <p:xfrm>
          <a:off x="407406" y="2858588"/>
          <a:ext cx="4949534" cy="358183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756434">
                  <a:extLst>
                    <a:ext uri="{9D8B030D-6E8A-4147-A177-3AD203B41FA5}">
                      <a16:colId xmlns:a16="http://schemas.microsoft.com/office/drawing/2014/main" val="3035698080"/>
                    </a:ext>
                  </a:extLst>
                </a:gridCol>
                <a:gridCol w="1539027">
                  <a:extLst>
                    <a:ext uri="{9D8B030D-6E8A-4147-A177-3AD203B41FA5}">
                      <a16:colId xmlns:a16="http://schemas.microsoft.com/office/drawing/2014/main" val="3076158358"/>
                    </a:ext>
                  </a:extLst>
                </a:gridCol>
                <a:gridCol w="1654073">
                  <a:extLst>
                    <a:ext uri="{9D8B030D-6E8A-4147-A177-3AD203B41FA5}">
                      <a16:colId xmlns:a16="http://schemas.microsoft.com/office/drawing/2014/main" val="299995101"/>
                    </a:ext>
                  </a:extLst>
                </a:gridCol>
              </a:tblGrid>
              <a:tr h="85652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u="none" strike="noStrike" dirty="0">
                          <a:effectLst/>
                        </a:rPr>
                        <a:t>Lokalita</a:t>
                      </a:r>
                      <a:endParaRPr lang="cs-CZ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u="none" strike="noStrike" dirty="0">
                          <a:effectLst/>
                        </a:rPr>
                        <a:t>2022</a:t>
                      </a:r>
                      <a:endParaRPr lang="cs-CZ" sz="24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u="none" strike="noStrike" dirty="0">
                          <a:effectLst/>
                        </a:rPr>
                        <a:t>2023</a:t>
                      </a:r>
                      <a:endParaRPr lang="cs-CZ" sz="24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468358"/>
                  </a:ext>
                </a:extLst>
              </a:tr>
              <a:tr h="54506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u="none" strike="noStrike" dirty="0" err="1">
                          <a:effectLst/>
                        </a:rPr>
                        <a:t>Kolvín</a:t>
                      </a:r>
                      <a:endParaRPr lang="cs-CZ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u="none" strike="noStrike" dirty="0">
                          <a:effectLst/>
                        </a:rPr>
                        <a:t>4,5</a:t>
                      </a:r>
                      <a:endParaRPr lang="cs-CZ" sz="24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u="none" strike="noStrike" dirty="0">
                          <a:effectLst/>
                        </a:rPr>
                        <a:t>7,7</a:t>
                      </a:r>
                      <a:endParaRPr lang="cs-CZ" sz="24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9020599"/>
                  </a:ext>
                </a:extLst>
              </a:tr>
              <a:tr h="54506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u="none" strike="noStrike" dirty="0">
                          <a:effectLst/>
                        </a:rPr>
                        <a:t>Výtažník</a:t>
                      </a:r>
                      <a:endParaRPr lang="cs-CZ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u="none" strike="noStrike" dirty="0">
                          <a:effectLst/>
                        </a:rPr>
                        <a:t>7,1</a:t>
                      </a:r>
                      <a:endParaRPr lang="cs-CZ" sz="24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u="none" strike="noStrike" dirty="0">
                          <a:effectLst/>
                        </a:rPr>
                        <a:t>12,6</a:t>
                      </a:r>
                      <a:endParaRPr lang="cs-CZ" sz="24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4030379"/>
                  </a:ext>
                </a:extLst>
              </a:tr>
              <a:tr h="54506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u="none" strike="noStrike" dirty="0">
                          <a:effectLst/>
                        </a:rPr>
                        <a:t>Šindelka</a:t>
                      </a:r>
                      <a:endParaRPr lang="cs-CZ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u="none" strike="noStrike" dirty="0">
                          <a:effectLst/>
                        </a:rPr>
                        <a:t>20,3</a:t>
                      </a:r>
                      <a:endParaRPr lang="cs-CZ" sz="24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u="none" strike="noStrike" dirty="0">
                          <a:effectLst/>
                        </a:rPr>
                        <a:t>13,0</a:t>
                      </a:r>
                      <a:endParaRPr lang="cs-CZ" sz="24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5456750"/>
                  </a:ext>
                </a:extLst>
              </a:tr>
              <a:tr h="54506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u="none" strike="noStrike" dirty="0" err="1">
                          <a:effectLst/>
                        </a:rPr>
                        <a:t>Gricák</a:t>
                      </a:r>
                      <a:endParaRPr lang="cs-CZ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u="none" strike="noStrike" dirty="0">
                          <a:effectLst/>
                        </a:rPr>
                        <a:t>19,8</a:t>
                      </a:r>
                      <a:endParaRPr lang="cs-CZ" sz="24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u="none" strike="noStrike" dirty="0">
                          <a:effectLst/>
                        </a:rPr>
                        <a:t>20,3</a:t>
                      </a:r>
                      <a:endParaRPr lang="cs-CZ" sz="24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9929577"/>
                  </a:ext>
                </a:extLst>
              </a:tr>
              <a:tr h="54506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u="none" strike="noStrike" dirty="0">
                          <a:effectLst/>
                        </a:rPr>
                        <a:t>Ledvinka </a:t>
                      </a:r>
                      <a:endParaRPr lang="cs-CZ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u="none" strike="noStrike" dirty="0">
                          <a:effectLst/>
                        </a:rPr>
                        <a:t>33,4</a:t>
                      </a:r>
                      <a:endParaRPr lang="cs-CZ" sz="24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u="none" strike="noStrike" dirty="0">
                          <a:effectLst/>
                        </a:rPr>
                        <a:t>25,4</a:t>
                      </a:r>
                      <a:endParaRPr lang="cs-CZ" sz="240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7836065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B037D8DB-5F95-C8B8-86F6-344CF108475D}"/>
              </a:ext>
            </a:extLst>
          </p:cNvPr>
          <p:cNvSpPr txBox="1"/>
          <p:nvPr/>
        </p:nvSpPr>
        <p:spPr>
          <a:xfrm rot="16200000">
            <a:off x="4650491" y="3394425"/>
            <a:ext cx="2568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Chla-a </a:t>
            </a:r>
            <a:r>
              <a:rPr lang="cs-CZ" sz="2400" dirty="0">
                <a:latin typeface="Symbol" panose="05050102010706020507" pitchFamily="18" charset="2"/>
              </a:rPr>
              <a:t>m</a:t>
            </a:r>
            <a:r>
              <a:rPr lang="cs-CZ" sz="2400" dirty="0"/>
              <a:t>g/L</a:t>
            </a:r>
          </a:p>
        </p:txBody>
      </p:sp>
    </p:spTree>
    <p:extLst>
      <p:ext uri="{BB962C8B-B14F-4D97-AF65-F5344CB8AC3E}">
        <p14:creationId xmlns:p14="http://schemas.microsoft.com/office/powerpoint/2010/main" val="1666125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BAEB0A2-4ED7-0090-07C2-450FC0F98965}"/>
              </a:ext>
            </a:extLst>
          </p:cNvPr>
          <p:cNvSpPr txBox="1"/>
          <p:nvPr/>
        </p:nvSpPr>
        <p:spPr>
          <a:xfrm>
            <a:off x="2096725" y="359808"/>
            <a:ext cx="8268052" cy="124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Kvantitativní</a:t>
            </a:r>
            <a:r>
              <a:rPr lang="en-US" sz="54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hodnocení</a:t>
            </a:r>
            <a:r>
              <a:rPr lang="en-US" sz="54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348D272-6EB5-158D-487C-C3FBD932C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E7630C-43B1-3E92-A67D-BE605AF1C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04B6942E-40D9-B87A-D972-79CEA12D5804}"/>
              </a:ext>
            </a:extLst>
          </p:cNvPr>
          <p:cNvGrpSpPr/>
          <p:nvPr/>
        </p:nvGrpSpPr>
        <p:grpSpPr>
          <a:xfrm>
            <a:off x="482359" y="1218069"/>
            <a:ext cx="10030390" cy="1015663"/>
            <a:chOff x="87272" y="739343"/>
            <a:chExt cx="10030390" cy="1015663"/>
          </a:xfrm>
        </p:grpSpPr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92B62691-7F39-BB77-28AA-5508ED2FD685}"/>
                </a:ext>
              </a:extLst>
            </p:cNvPr>
            <p:cNvSpPr txBox="1"/>
            <p:nvPr/>
          </p:nvSpPr>
          <p:spPr>
            <a:xfrm>
              <a:off x="87272" y="739343"/>
              <a:ext cx="45719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6000" dirty="0">
                  <a:solidFill>
                    <a:srgbClr val="C00000"/>
                  </a:solidFill>
                </a:rPr>
                <a:t>Karlovarsko</a:t>
              </a: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F8FC2486-3124-DA98-6C03-22CFDF586E52}"/>
                </a:ext>
              </a:extLst>
            </p:cNvPr>
            <p:cNvSpPr txBox="1"/>
            <p:nvPr/>
          </p:nvSpPr>
          <p:spPr>
            <a:xfrm>
              <a:off x="7017070" y="1062508"/>
              <a:ext cx="3100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Sezónní průměry 2022 a 2023</a:t>
              </a:r>
            </a:p>
          </p:txBody>
        </p:sp>
      </p:grpSp>
      <p:graphicFrame>
        <p:nvGraphicFramePr>
          <p:cNvPr id="15" name="Tabulka 14">
            <a:extLst>
              <a:ext uri="{FF2B5EF4-FFF2-40B4-BE49-F238E27FC236}">
                <a16:creationId xmlns:a16="http://schemas.microsoft.com/office/drawing/2014/main" id="{4021A4E9-D18F-11C7-2D3A-FDC83C860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169549"/>
              </p:ext>
            </p:extLst>
          </p:nvPr>
        </p:nvGraphicFramePr>
        <p:xfrm>
          <a:off x="521500" y="3280176"/>
          <a:ext cx="4792884" cy="32180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0733">
                  <a:extLst>
                    <a:ext uri="{9D8B030D-6E8A-4147-A177-3AD203B41FA5}">
                      <a16:colId xmlns:a16="http://schemas.microsoft.com/office/drawing/2014/main" val="3465162310"/>
                    </a:ext>
                  </a:extLst>
                </a:gridCol>
                <a:gridCol w="1220017">
                  <a:extLst>
                    <a:ext uri="{9D8B030D-6E8A-4147-A177-3AD203B41FA5}">
                      <a16:colId xmlns:a16="http://schemas.microsoft.com/office/drawing/2014/main" val="3420305267"/>
                    </a:ext>
                  </a:extLst>
                </a:gridCol>
                <a:gridCol w="1592134">
                  <a:extLst>
                    <a:ext uri="{9D8B030D-6E8A-4147-A177-3AD203B41FA5}">
                      <a16:colId xmlns:a16="http://schemas.microsoft.com/office/drawing/2014/main" val="2228350090"/>
                    </a:ext>
                  </a:extLst>
                </a:gridCol>
              </a:tblGrid>
              <a:tr h="9076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 dirty="0">
                          <a:effectLst/>
                        </a:rPr>
                        <a:t>Lokalita</a:t>
                      </a:r>
                      <a:endParaRPr lang="cs-CZ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 dirty="0">
                          <a:effectLst/>
                        </a:rPr>
                        <a:t>2022</a:t>
                      </a:r>
                      <a:endParaRPr lang="cs-CZ" sz="24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 dirty="0">
                          <a:effectLst/>
                        </a:rPr>
                        <a:t>2023</a:t>
                      </a:r>
                      <a:endParaRPr lang="cs-CZ" sz="24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890989"/>
                  </a:ext>
                </a:extLst>
              </a:tr>
              <a:tr h="5775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 dirty="0">
                          <a:effectLst/>
                        </a:rPr>
                        <a:t>Malá Žabka</a:t>
                      </a:r>
                      <a:endParaRPr lang="cs-CZ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 dirty="0">
                          <a:effectLst/>
                        </a:rPr>
                        <a:t>8,5</a:t>
                      </a:r>
                      <a:endParaRPr lang="cs-CZ" sz="24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 dirty="0">
                          <a:effectLst/>
                        </a:rPr>
                        <a:t>16,1</a:t>
                      </a:r>
                      <a:endParaRPr lang="cs-CZ" sz="24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7509293"/>
                  </a:ext>
                </a:extLst>
              </a:tr>
              <a:tr h="5775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>
                          <a:effectLst/>
                        </a:rPr>
                        <a:t>Velká Žabka</a:t>
                      </a:r>
                      <a:endParaRPr lang="cs-CZ" sz="2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 dirty="0">
                          <a:effectLst/>
                        </a:rPr>
                        <a:t>10,1</a:t>
                      </a:r>
                      <a:endParaRPr lang="cs-CZ" sz="24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 dirty="0">
                          <a:effectLst/>
                        </a:rPr>
                        <a:t>9,4</a:t>
                      </a:r>
                      <a:endParaRPr lang="cs-CZ" sz="24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9611652"/>
                  </a:ext>
                </a:extLst>
              </a:tr>
              <a:tr h="5775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>
                          <a:effectLst/>
                        </a:rPr>
                        <a:t>Prázdný</a:t>
                      </a:r>
                      <a:endParaRPr lang="cs-CZ" sz="2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>
                          <a:effectLst/>
                        </a:rPr>
                        <a:t>13,4</a:t>
                      </a:r>
                      <a:endParaRPr lang="cs-CZ" sz="24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 dirty="0">
                          <a:effectLst/>
                        </a:rPr>
                        <a:t>18,8</a:t>
                      </a:r>
                      <a:endParaRPr lang="cs-CZ" sz="24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680431"/>
                  </a:ext>
                </a:extLst>
              </a:tr>
              <a:tr h="5775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>
                          <a:effectLst/>
                        </a:rPr>
                        <a:t>Prostřední</a:t>
                      </a:r>
                      <a:endParaRPr lang="cs-CZ" sz="2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>
                          <a:effectLst/>
                        </a:rPr>
                        <a:t>20,5</a:t>
                      </a:r>
                      <a:endParaRPr lang="cs-CZ" sz="24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u="none" strike="noStrike" dirty="0">
                          <a:effectLst/>
                        </a:rPr>
                        <a:t>32,8</a:t>
                      </a:r>
                      <a:endParaRPr lang="cs-CZ" sz="24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507326"/>
                  </a:ext>
                </a:extLst>
              </a:tr>
            </a:tbl>
          </a:graphicData>
        </a:graphic>
      </p:graphicFrame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6" name="Graf 15">
                <a:extLst>
                  <a:ext uri="{FF2B5EF4-FFF2-40B4-BE49-F238E27FC236}">
                    <a16:creationId xmlns:a16="http://schemas.microsoft.com/office/drawing/2014/main" id="{C7ED171B-C8F7-BC7D-9EDE-882EA1C810F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57297250"/>
                  </p:ext>
                </p:extLst>
              </p:nvPr>
            </p:nvGraphicFramePr>
            <p:xfrm>
              <a:off x="6095999" y="1818226"/>
              <a:ext cx="5733097" cy="467049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6" name="Graf 15">
                <a:extLst>
                  <a:ext uri="{FF2B5EF4-FFF2-40B4-BE49-F238E27FC236}">
                    <a16:creationId xmlns:a16="http://schemas.microsoft.com/office/drawing/2014/main" id="{C7ED171B-C8F7-BC7D-9EDE-882EA1C810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5999" y="1818226"/>
                <a:ext cx="5733097" cy="467049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ovéPole 19">
            <a:extLst>
              <a:ext uri="{FF2B5EF4-FFF2-40B4-BE49-F238E27FC236}">
                <a16:creationId xmlns:a16="http://schemas.microsoft.com/office/drawing/2014/main" id="{0FC58D1B-7207-71DA-C89F-65CC64738DDF}"/>
              </a:ext>
            </a:extLst>
          </p:cNvPr>
          <p:cNvSpPr txBox="1"/>
          <p:nvPr/>
        </p:nvSpPr>
        <p:spPr>
          <a:xfrm rot="16200000">
            <a:off x="4450112" y="3295162"/>
            <a:ext cx="2584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Chla-a </a:t>
            </a:r>
            <a:r>
              <a:rPr lang="cs-CZ" sz="2400" dirty="0">
                <a:latin typeface="Symbol" panose="05050102010706020507" pitchFamily="18" charset="2"/>
              </a:rPr>
              <a:t>m</a:t>
            </a:r>
            <a:r>
              <a:rPr lang="cs-CZ" sz="2400" dirty="0"/>
              <a:t>g/1</a:t>
            </a:r>
          </a:p>
        </p:txBody>
      </p:sp>
      <p:sp>
        <p:nvSpPr>
          <p:cNvPr id="4" name="Šipka: dolů 3">
            <a:extLst>
              <a:ext uri="{FF2B5EF4-FFF2-40B4-BE49-F238E27FC236}">
                <a16:creationId xmlns:a16="http://schemas.microsoft.com/office/drawing/2014/main" id="{71692615-C5D2-2C39-0571-A42E591E9BC2}"/>
              </a:ext>
            </a:extLst>
          </p:cNvPr>
          <p:cNvSpPr/>
          <p:nvPr/>
        </p:nvSpPr>
        <p:spPr>
          <a:xfrm>
            <a:off x="3065929" y="2907327"/>
            <a:ext cx="301214" cy="3693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: dolů 4">
            <a:extLst>
              <a:ext uri="{FF2B5EF4-FFF2-40B4-BE49-F238E27FC236}">
                <a16:creationId xmlns:a16="http://schemas.microsoft.com/office/drawing/2014/main" id="{968BB172-36B0-362C-BCE4-C50331B0B7C6}"/>
              </a:ext>
            </a:extLst>
          </p:cNvPr>
          <p:cNvSpPr/>
          <p:nvPr/>
        </p:nvSpPr>
        <p:spPr>
          <a:xfrm rot="10800000">
            <a:off x="4393077" y="2901118"/>
            <a:ext cx="301214" cy="3693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1B04AC5-7B09-23FA-DE3E-86245AF9ED66}"/>
              </a:ext>
            </a:extLst>
          </p:cNvPr>
          <p:cNvSpPr txBox="1"/>
          <p:nvPr/>
        </p:nvSpPr>
        <p:spPr>
          <a:xfrm>
            <a:off x="508497" y="2233732"/>
            <a:ext cx="288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B050"/>
                </a:solidFill>
              </a:rPr>
              <a:t>Chlorofyl-a </a:t>
            </a:r>
            <a:r>
              <a:rPr lang="cs-CZ" sz="2800" b="1" dirty="0">
                <a:solidFill>
                  <a:srgbClr val="00B050"/>
                </a:solidFill>
                <a:latin typeface="Symbol" panose="05050102010706020507" pitchFamily="18" charset="2"/>
              </a:rPr>
              <a:t>m</a:t>
            </a:r>
            <a:r>
              <a:rPr lang="cs-CZ" sz="2800" b="1" dirty="0">
                <a:solidFill>
                  <a:srgbClr val="00B050"/>
                </a:solidFill>
              </a:rPr>
              <a:t>g/L </a:t>
            </a:r>
          </a:p>
        </p:txBody>
      </p:sp>
    </p:spTree>
    <p:extLst>
      <p:ext uri="{BB962C8B-B14F-4D97-AF65-F5344CB8AC3E}">
        <p14:creationId xmlns:p14="http://schemas.microsoft.com/office/powerpoint/2010/main" val="1250675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F4E71D9-71B8-B76B-D24B-AD68959FB118}"/>
              </a:ext>
            </a:extLst>
          </p:cNvPr>
          <p:cNvSpPr txBox="1"/>
          <p:nvPr/>
        </p:nvSpPr>
        <p:spPr>
          <a:xfrm>
            <a:off x="625635" y="1314668"/>
            <a:ext cx="457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>
                <a:solidFill>
                  <a:srgbClr val="C00000"/>
                </a:solidFill>
              </a:rPr>
              <a:t>Třeboňsko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E40637-9EB1-FC03-DCA8-8B064225C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368" y="1462871"/>
            <a:ext cx="4442396" cy="485681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BAEB0A2-4ED7-0090-07C2-450FC0F98965}"/>
              </a:ext>
            </a:extLst>
          </p:cNvPr>
          <p:cNvSpPr txBox="1"/>
          <p:nvPr/>
        </p:nvSpPr>
        <p:spPr>
          <a:xfrm>
            <a:off x="2236290" y="91834"/>
            <a:ext cx="8268052" cy="124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Kvantitativní</a:t>
            </a:r>
            <a:r>
              <a:rPr lang="en-US" sz="54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hodnocení</a:t>
            </a:r>
            <a:r>
              <a:rPr lang="en-US" sz="54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348D272-6EB5-158D-487C-C3FBD932C7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E7630C-43B1-3E92-A67D-BE605AF1C4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BE83756-67EB-F5D2-E920-E7AB3B3EBA16}"/>
              </a:ext>
            </a:extLst>
          </p:cNvPr>
          <p:cNvSpPr txBox="1"/>
          <p:nvPr/>
        </p:nvSpPr>
        <p:spPr>
          <a:xfrm>
            <a:off x="6966860" y="1027652"/>
            <a:ext cx="3100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Sezónní průměry 2022 a 2023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35DC700C-0479-4C63-4DBA-081CA85B0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009236"/>
              </p:ext>
            </p:extLst>
          </p:nvPr>
        </p:nvGraphicFramePr>
        <p:xfrm>
          <a:off x="725314" y="3935397"/>
          <a:ext cx="5344650" cy="2384289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896648">
                  <a:extLst>
                    <a:ext uri="{9D8B030D-6E8A-4147-A177-3AD203B41FA5}">
                      <a16:colId xmlns:a16="http://schemas.microsoft.com/office/drawing/2014/main" val="3035698080"/>
                    </a:ext>
                  </a:extLst>
                </a:gridCol>
                <a:gridCol w="1445521">
                  <a:extLst>
                    <a:ext uri="{9D8B030D-6E8A-4147-A177-3AD203B41FA5}">
                      <a16:colId xmlns:a16="http://schemas.microsoft.com/office/drawing/2014/main" val="3076158358"/>
                    </a:ext>
                  </a:extLst>
                </a:gridCol>
                <a:gridCol w="2002481">
                  <a:extLst>
                    <a:ext uri="{9D8B030D-6E8A-4147-A177-3AD203B41FA5}">
                      <a16:colId xmlns:a16="http://schemas.microsoft.com/office/drawing/2014/main" val="299995101"/>
                    </a:ext>
                  </a:extLst>
                </a:gridCol>
              </a:tblGrid>
              <a:tr h="104908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u="none" strike="noStrike" dirty="0">
                          <a:effectLst/>
                        </a:rPr>
                        <a:t>Lokalita</a:t>
                      </a:r>
                    </a:p>
                    <a:p>
                      <a:pPr algn="ctr" fontAlgn="ctr"/>
                      <a:endParaRPr lang="cs-CZ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1" u="none" strike="noStrike" dirty="0">
                          <a:effectLst/>
                        </a:rPr>
                        <a:t>2022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1" u="none" strike="noStrike" dirty="0">
                          <a:effectLst/>
                        </a:rPr>
                        <a:t>2023</a:t>
                      </a:r>
                      <a:endParaRPr lang="cs-CZ" sz="24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468358"/>
                  </a:ext>
                </a:extLst>
              </a:tr>
              <a:tr h="6676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Vizír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9020599"/>
                  </a:ext>
                </a:extLst>
              </a:tr>
              <a:tr h="6676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1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Farský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1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4030379"/>
                  </a:ext>
                </a:extLst>
              </a:tr>
            </a:tbl>
          </a:graphicData>
        </a:graphic>
      </p:graphicFrame>
      <p:sp>
        <p:nvSpPr>
          <p:cNvPr id="9" name="Šipka: dolů 8">
            <a:extLst>
              <a:ext uri="{FF2B5EF4-FFF2-40B4-BE49-F238E27FC236}">
                <a16:creationId xmlns:a16="http://schemas.microsoft.com/office/drawing/2014/main" id="{6D715C0C-5517-4F7B-8AF4-981A86CE0640}"/>
              </a:ext>
            </a:extLst>
          </p:cNvPr>
          <p:cNvSpPr/>
          <p:nvPr/>
        </p:nvSpPr>
        <p:spPr>
          <a:xfrm>
            <a:off x="4180082" y="5290252"/>
            <a:ext cx="301214" cy="3693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516C9F9-EEC9-AF66-B57D-B4BB8F3636B7}"/>
              </a:ext>
            </a:extLst>
          </p:cNvPr>
          <p:cNvSpPr txBox="1"/>
          <p:nvPr/>
        </p:nvSpPr>
        <p:spPr>
          <a:xfrm rot="16200000">
            <a:off x="5308887" y="2474229"/>
            <a:ext cx="2584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Chla-a </a:t>
            </a:r>
            <a:r>
              <a:rPr lang="cs-CZ" sz="2400" dirty="0">
                <a:latin typeface="Symbol" panose="05050102010706020507" pitchFamily="18" charset="2"/>
              </a:rPr>
              <a:t>m</a:t>
            </a:r>
            <a:r>
              <a:rPr lang="cs-CZ" sz="2400" dirty="0"/>
              <a:t>g/L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9C76829-2140-E782-9742-5A458C711C17}"/>
              </a:ext>
            </a:extLst>
          </p:cNvPr>
          <p:cNvSpPr txBox="1"/>
          <p:nvPr/>
        </p:nvSpPr>
        <p:spPr>
          <a:xfrm>
            <a:off x="625635" y="269957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00B050"/>
                </a:solidFill>
              </a:rPr>
              <a:t>Chlorofyl-a </a:t>
            </a:r>
            <a:r>
              <a:rPr lang="cs-CZ" sz="2800" b="1" dirty="0">
                <a:solidFill>
                  <a:srgbClr val="00B050"/>
                </a:solidFill>
                <a:latin typeface="Symbol" panose="05050102010706020507" pitchFamily="18" charset="2"/>
              </a:rPr>
              <a:t>m</a:t>
            </a:r>
            <a:r>
              <a:rPr lang="cs-CZ" sz="2800" b="1" dirty="0">
                <a:solidFill>
                  <a:srgbClr val="00B050"/>
                </a:solidFill>
              </a:rPr>
              <a:t>g/L </a:t>
            </a:r>
          </a:p>
        </p:txBody>
      </p:sp>
    </p:spTree>
    <p:extLst>
      <p:ext uri="{BB962C8B-B14F-4D97-AF65-F5344CB8AC3E}">
        <p14:creationId xmlns:p14="http://schemas.microsoft.com/office/powerpoint/2010/main" val="855132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551113-C38A-0E07-5A76-C9C0857C0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6FAC773-52D2-C07C-0357-1C18580F66E1}"/>
              </a:ext>
            </a:extLst>
          </p:cNvPr>
          <p:cNvSpPr txBox="1"/>
          <p:nvPr/>
        </p:nvSpPr>
        <p:spPr>
          <a:xfrm>
            <a:off x="2593109" y="287142"/>
            <a:ext cx="6689436" cy="1325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Kvantitativní</a:t>
            </a:r>
            <a:r>
              <a:rPr lang="en-US" sz="52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hodnocení</a:t>
            </a:r>
            <a:r>
              <a:rPr lang="en-US" sz="5200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B0A5EE-D4BB-D339-3F5E-059EA520F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EE91CF5-A6E1-4DE5-FA80-95BD600C2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039" y="0"/>
            <a:ext cx="1646465" cy="124893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F638DFD-AEEE-21B1-DC04-A54137E2E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34" y="3369468"/>
            <a:ext cx="5747951" cy="302364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E49189A-DAB9-6D33-257E-12A753177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985" y="1306105"/>
            <a:ext cx="5897844" cy="5087011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ACFAEA7-8E2C-8946-4997-9EE27433AC8B}"/>
              </a:ext>
            </a:extLst>
          </p:cNvPr>
          <p:cNvSpPr txBox="1"/>
          <p:nvPr/>
        </p:nvSpPr>
        <p:spPr>
          <a:xfrm>
            <a:off x="1469707" y="245480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00B050"/>
                </a:solidFill>
              </a:rPr>
              <a:t>Chlorofyl-a </a:t>
            </a:r>
            <a:r>
              <a:rPr lang="cs-CZ" sz="2800" b="1" dirty="0">
                <a:solidFill>
                  <a:srgbClr val="00B050"/>
                </a:solidFill>
                <a:latin typeface="Symbol" panose="05050102010706020507" pitchFamily="18" charset="2"/>
              </a:rPr>
              <a:t>m</a:t>
            </a:r>
            <a:r>
              <a:rPr lang="cs-CZ" sz="2800" b="1" dirty="0">
                <a:solidFill>
                  <a:srgbClr val="00B050"/>
                </a:solidFill>
              </a:rPr>
              <a:t>g/L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D847D9B-0582-D2C8-0EE8-7566A1F42C40}"/>
              </a:ext>
            </a:extLst>
          </p:cNvPr>
          <p:cNvSpPr txBox="1"/>
          <p:nvPr/>
        </p:nvSpPr>
        <p:spPr>
          <a:xfrm>
            <a:off x="23837" y="1306105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rgbClr val="C00000"/>
                </a:solidFill>
              </a:rPr>
              <a:t>Porovnání sezónních průměrů</a:t>
            </a:r>
          </a:p>
          <a:p>
            <a:pPr algn="ctr"/>
            <a:r>
              <a:rPr lang="cs-CZ" sz="3200" b="1" dirty="0">
                <a:solidFill>
                  <a:srgbClr val="C00000"/>
                </a:solidFill>
              </a:rPr>
              <a:t>všechny lokality</a:t>
            </a:r>
            <a:endParaRPr lang="cs-CZ" sz="3200" b="1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567197B8-DCA1-048C-06C6-43F2E241B0B6}"/>
              </a:ext>
            </a:extLst>
          </p:cNvPr>
          <p:cNvSpPr/>
          <p:nvPr/>
        </p:nvSpPr>
        <p:spPr>
          <a:xfrm>
            <a:off x="8689109" y="1328094"/>
            <a:ext cx="827315" cy="175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3B2E1BCC-C094-E715-1EC5-722817BE5C39}"/>
              </a:ext>
            </a:extLst>
          </p:cNvPr>
          <p:cNvSpPr/>
          <p:nvPr/>
        </p:nvSpPr>
        <p:spPr>
          <a:xfrm>
            <a:off x="2796988" y="3402286"/>
            <a:ext cx="989704" cy="201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148982D-F1FC-300B-5033-9CCAF1EFBE89}"/>
              </a:ext>
            </a:extLst>
          </p:cNvPr>
          <p:cNvSpPr txBox="1">
            <a:spLocks/>
          </p:cNvSpPr>
          <p:nvPr/>
        </p:nvSpPr>
        <p:spPr>
          <a:xfrm>
            <a:off x="8571210" y="1306105"/>
            <a:ext cx="1063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2023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BF214AF4-329F-ECEF-64AC-EF6F2C000432}"/>
              </a:ext>
            </a:extLst>
          </p:cNvPr>
          <p:cNvSpPr txBox="1"/>
          <p:nvPr/>
        </p:nvSpPr>
        <p:spPr>
          <a:xfrm>
            <a:off x="2723580" y="3199941"/>
            <a:ext cx="1063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6888267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2440</TotalTime>
  <Words>853</Words>
  <Application>Microsoft Office PowerPoint</Application>
  <PresentationFormat>Širokoúhlá obrazovka</PresentationFormat>
  <Paragraphs>303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41" baseType="lpstr">
      <vt:lpstr>-apple-system</vt:lpstr>
      <vt:lpstr>Aptos</vt:lpstr>
      <vt:lpstr>Aptos Display</vt:lpstr>
      <vt:lpstr>Arial</vt:lpstr>
      <vt:lpstr>Calibri</vt:lpstr>
      <vt:lpstr>Calibri-Bold</vt:lpstr>
      <vt:lpstr>Calibri-Italic</vt:lpstr>
      <vt:lpstr>IBM Plex Serif</vt:lpstr>
      <vt:lpstr>Symbol</vt:lpstr>
      <vt:lpstr>Motiv Office</vt:lpstr>
      <vt:lpstr>Prezentace aplikace PowerPoint</vt:lpstr>
      <vt:lpstr>Prezentace aplikace PowerPoint</vt:lpstr>
      <vt:lpstr>Fytoplankton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Zdenka Benedová</dc:creator>
  <cp:lastModifiedBy>Zdenka Benedová</cp:lastModifiedBy>
  <cp:revision>23</cp:revision>
  <dcterms:created xsi:type="dcterms:W3CDTF">2024-03-07T08:43:31Z</dcterms:created>
  <dcterms:modified xsi:type="dcterms:W3CDTF">2024-03-20T14:57:00Z</dcterms:modified>
</cp:coreProperties>
</file>