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7" r:id="rId4"/>
  </p:sldMasterIdLst>
  <p:notesMasterIdLst>
    <p:notesMasterId r:id="rId34"/>
  </p:notesMasterIdLst>
  <p:sldIdLst>
    <p:sldId id="258" r:id="rId5"/>
    <p:sldId id="329" r:id="rId6"/>
    <p:sldId id="465" r:id="rId7"/>
    <p:sldId id="564" r:id="rId8"/>
    <p:sldId id="464" r:id="rId9"/>
    <p:sldId id="449" r:id="rId10"/>
    <p:sldId id="474" r:id="rId11"/>
    <p:sldId id="480" r:id="rId12"/>
    <p:sldId id="561" r:id="rId13"/>
    <p:sldId id="438" r:id="rId14"/>
    <p:sldId id="451" r:id="rId15"/>
    <p:sldId id="452" r:id="rId16"/>
    <p:sldId id="453" r:id="rId17"/>
    <p:sldId id="456" r:id="rId18"/>
    <p:sldId id="463" r:id="rId19"/>
    <p:sldId id="478" r:id="rId20"/>
    <p:sldId id="436" r:id="rId21"/>
    <p:sldId id="485" r:id="rId22"/>
    <p:sldId id="563" r:id="rId23"/>
    <p:sldId id="462" r:id="rId24"/>
    <p:sldId id="493" r:id="rId25"/>
    <p:sldId id="459" r:id="rId26"/>
    <p:sldId id="461" r:id="rId27"/>
    <p:sldId id="488" r:id="rId28"/>
    <p:sldId id="482" r:id="rId29"/>
    <p:sldId id="476" r:id="rId30"/>
    <p:sldId id="460" r:id="rId31"/>
    <p:sldId id="446" r:id="rId32"/>
    <p:sldId id="56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9D9D9"/>
    <a:srgbClr val="437A1C"/>
    <a:srgbClr val="608E3D"/>
    <a:srgbClr val="607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0818" autoAdjust="0"/>
  </p:normalViewPr>
  <p:slideViewPr>
    <p:cSldViewPr>
      <p:cViewPr varScale="1">
        <p:scale>
          <a:sx n="88" d="100"/>
          <a:sy n="88" d="100"/>
        </p:scale>
        <p:origin x="1317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0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7939DA-D4C0-47D7-A1F8-F9522FDE0768}" type="datetimeFigureOut">
              <a:rPr lang="en-US"/>
              <a:pPr>
                <a:defRPr/>
              </a:pPr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4F6824-35E7-40D7-B090-314A28E5F4C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3D195D-717A-4AFE-86F1-62A61E475E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6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239C553-13F9-434E-BC24-E186F685C829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7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4D9EBA-55F7-4F3B-8EFE-FB4CE88BBF0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3366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9C50AC8-BD25-4D96-8DB8-6283C15AABB7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2232F7-A901-4B15-B2CF-B34848F8EC3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2347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4ED667A-DF91-40F2-AB59-D6B3647F4BFF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F8B03E-A2D4-4098-90E0-A0DBC1E1E9A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817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AB5B781-97CC-41A4-B34A-C5215641019C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58BFDF-EFBB-4DAB-A885-11CED5C7774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8742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5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1EF5DB-E585-46BD-8D0C-42DB6D23B560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28E2F-736B-4A60-B6ED-1B844A706B8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3093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FF32F5-1AF3-4885-A24F-B77F981E11F5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7F1A50-7104-441F-A965-A6DE4A1755F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7619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2FA9124-3F87-4CCF-823F-8E596798027A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5610BF-6018-4522-8023-277C73DC767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98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4E1ABB-31B1-4DA0-A21F-09CE2DE0EC31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4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2307F-924B-4F7F-A726-BA640D647B8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5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18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85E742-1E50-4DF1-B1E6-4F29CA763484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D0CE0A-46AF-440B-B617-AE223F0967F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0597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710799F-68A9-44E8-8EAB-6B66840ADA9F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DDA2BF-BEE5-475B-A2F2-329EA35ABE7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8528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765915-C061-46D7-98AD-B60F5AF2A0B1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F27958-9A2C-4A83-BCE3-84DE58EC47E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3199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47A1C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2052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2053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i="0">
                <a:solidFill>
                  <a:srgbClr val="447A1C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2CD1505-4A6B-4559-9639-7BB95BBCD443}" type="datetimeFigureOut">
              <a:rPr lang="cs-CZ"/>
              <a:pPr>
                <a:defRPr/>
              </a:pPr>
              <a:t>19.03.2024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i="0">
                <a:solidFill>
                  <a:srgbClr val="447A1C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581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194F552-B32C-4C9F-8451-A999F86373D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447A1C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7F94-D1B3-49A8-E807-2F6E6B24B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B5A16B-C7F7-7DBA-29BD-81CAAB21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8" y="34024"/>
            <a:ext cx="9144000" cy="163110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6146D04-B94D-2319-6BF2-2745EC5C9FF4}"/>
              </a:ext>
            </a:extLst>
          </p:cNvPr>
          <p:cNvSpPr/>
          <p:nvPr/>
        </p:nvSpPr>
        <p:spPr>
          <a:xfrm>
            <a:off x="40108" y="5698499"/>
            <a:ext cx="90451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just"/>
            <a:r>
              <a:rPr lang="cs-CZ" sz="75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A1076CB-A63D-D082-7EB2-60268F262817}"/>
              </a:ext>
            </a:extLst>
          </p:cNvPr>
          <p:cNvSpPr txBox="1"/>
          <p:nvPr/>
        </p:nvSpPr>
        <p:spPr>
          <a:xfrm>
            <a:off x="132125" y="3156721"/>
            <a:ext cx="8877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>
                <a:solidFill>
                  <a:srgbClr val="00B050"/>
                </a:solidFill>
              </a:rPr>
              <a:t>Otočení propadu populace karase obecného v ČR: Výsledky občanské vědy „Zachraň Karase!“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C037F6-25E7-73EF-D562-7873808779F7}"/>
              </a:ext>
            </a:extLst>
          </p:cNvPr>
          <p:cNvSpPr txBox="1"/>
          <p:nvPr/>
        </p:nvSpPr>
        <p:spPr>
          <a:xfrm>
            <a:off x="132125" y="4531484"/>
            <a:ext cx="887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Marek Šmejkal</a:t>
            </a:r>
            <a:r>
              <a:rPr lang="cs-CZ" dirty="0"/>
              <a:t>, Biologické centrum AV ČR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B9D45C-F391-9839-F087-6EE9A62170BF}"/>
              </a:ext>
            </a:extLst>
          </p:cNvPr>
          <p:cNvSpPr txBox="1"/>
          <p:nvPr/>
        </p:nvSpPr>
        <p:spPr>
          <a:xfrm>
            <a:off x="132124" y="5333415"/>
            <a:ext cx="887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Sympozium KARAS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26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id="{BAC6C786-DF3A-48A8-BB69-DFCCEAFB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71532" y="936275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pis není dostupný.">
            <a:extLst>
              <a:ext uri="{FF2B5EF4-FFF2-40B4-BE49-F238E27FC236}">
                <a16:creationId xmlns:a16="http://schemas.microsoft.com/office/drawing/2014/main" id="{931D8AC0-A3B5-4745-A722-61251939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109638" y="1065078"/>
            <a:ext cx="3225827" cy="43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pis není dostupný.">
            <a:extLst>
              <a:ext uri="{FF2B5EF4-FFF2-40B4-BE49-F238E27FC236}">
                <a16:creationId xmlns:a16="http://schemas.microsoft.com/office/drawing/2014/main" id="{53479827-1303-4DAC-8C90-7E740E53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71530" y="3098943"/>
            <a:ext cx="3003800" cy="40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id="{B6CFA4CD-7F66-48DF-8784-D52C6C97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512866" y="3243141"/>
            <a:ext cx="2419369" cy="43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154C3F-FD95-0039-4CFE-AC8AD0D7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Dopad karase stříbřitého na kondici karase obecného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224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161D0CB-C2FF-493E-8C8B-01EB47994DA1}"/>
              </a:ext>
            </a:extLst>
          </p:cNvPr>
          <p:cNvSpPr txBox="1">
            <a:spLocks/>
          </p:cNvSpPr>
          <p:nvPr/>
        </p:nvSpPr>
        <p:spPr>
          <a:xfrm>
            <a:off x="816326" y="2103173"/>
            <a:ext cx="3240360" cy="3532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Je karas stříbřitý v identickém prostředí efektivnější?</a:t>
            </a:r>
            <a:endParaRPr lang="en-US" sz="2000" dirty="0"/>
          </a:p>
          <a:p>
            <a:r>
              <a:rPr lang="cs-CZ" sz="2000" dirty="0"/>
              <a:t>Terénní data</a:t>
            </a:r>
            <a:r>
              <a:rPr lang="en-US" sz="2000" dirty="0"/>
              <a:t>: 4 </a:t>
            </a:r>
            <a:r>
              <a:rPr lang="en-US" sz="2000" dirty="0" err="1"/>
              <a:t>sym</a:t>
            </a:r>
            <a:r>
              <a:rPr lang="cs-CZ" sz="2000" dirty="0"/>
              <a:t>patrické</a:t>
            </a:r>
            <a:r>
              <a:rPr lang="en-US" sz="2000" dirty="0"/>
              <a:t>, 2 </a:t>
            </a:r>
            <a:r>
              <a:rPr lang="cs-CZ" sz="2000" dirty="0"/>
              <a:t>jen KS</a:t>
            </a:r>
            <a:r>
              <a:rPr lang="en-US" sz="2000" dirty="0"/>
              <a:t>, 6 Cc </a:t>
            </a:r>
            <a:r>
              <a:rPr lang="cs-CZ" sz="2000" dirty="0"/>
              <a:t>jen KO</a:t>
            </a:r>
            <a:endParaRPr lang="en-US" sz="2000" dirty="0"/>
          </a:p>
          <a:p>
            <a:r>
              <a:rPr lang="en-US" sz="2000" dirty="0"/>
              <a:t>Exp.: </a:t>
            </a:r>
            <a:r>
              <a:rPr lang="cs-CZ" sz="2000" dirty="0"/>
              <a:t>KS, KO, kontrola bez ryb</a:t>
            </a:r>
            <a:endParaRPr lang="en-US" sz="2000" dirty="0"/>
          </a:p>
          <a:p>
            <a:r>
              <a:rPr lang="cs-CZ" sz="2000" dirty="0"/>
              <a:t>Růstové parametry, kondice</a:t>
            </a:r>
            <a:endParaRPr lang="en-US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Kompetice o potravní zdroje</a:t>
            </a:r>
          </a:p>
        </p:txBody>
      </p:sp>
      <p:pic>
        <p:nvPicPr>
          <p:cNvPr id="2" name="Picture 8" descr="Popis není dostupný.">
            <a:extLst>
              <a:ext uri="{FF2B5EF4-FFF2-40B4-BE49-F238E27FC236}">
                <a16:creationId xmlns:a16="http://schemas.microsoft.com/office/drawing/2014/main" id="{83FE7840-D28F-9689-67EB-A0824A6F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4949" y="1145174"/>
            <a:ext cx="2205804" cy="29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98645BCB-5802-B8D4-FE7C-ABA4D0311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7" y="3869349"/>
            <a:ext cx="2941072" cy="2140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765DF-9D01-EE8A-06C2-34C5C5AACD95}"/>
              </a:ext>
            </a:extLst>
          </p:cNvPr>
          <p:cNvSpPr txBox="1"/>
          <p:nvPr/>
        </p:nvSpPr>
        <p:spPr>
          <a:xfrm>
            <a:off x="4424056" y="6438743"/>
            <a:ext cx="468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Tapkir</a:t>
            </a:r>
            <a:r>
              <a:rPr lang="cs-CZ" dirty="0"/>
              <a:t>, Šmejkal et al. 2022, </a:t>
            </a:r>
            <a:r>
              <a:rPr lang="cs-CZ" dirty="0" err="1"/>
              <a:t>Aquatic</a:t>
            </a:r>
            <a:r>
              <a:rPr lang="cs-CZ" dirty="0"/>
              <a:t> </a:t>
            </a:r>
            <a:r>
              <a:rPr lang="cs-CZ" dirty="0" err="1"/>
              <a:t>conservation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9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Kompetice o potravní zdroje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2E811-0C64-C101-EDC3-C0317459F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96752"/>
            <a:ext cx="2210225" cy="5157192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5F2786EB-8050-F722-369B-443044134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15075" b="6629"/>
          <a:stretch/>
        </p:blipFill>
        <p:spPr bwMode="auto">
          <a:xfrm>
            <a:off x="899592" y="1990547"/>
            <a:ext cx="4242611" cy="3891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7A5A9-67C1-DC77-D453-20B0F931F312}"/>
              </a:ext>
            </a:extLst>
          </p:cNvPr>
          <p:cNvSpPr txBox="1"/>
          <p:nvPr/>
        </p:nvSpPr>
        <p:spPr>
          <a:xfrm>
            <a:off x="4424056" y="6438743"/>
            <a:ext cx="468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Tapkir</a:t>
            </a:r>
            <a:r>
              <a:rPr lang="cs-CZ" dirty="0"/>
              <a:t>, Šmejkal et al. 2022, </a:t>
            </a:r>
            <a:r>
              <a:rPr lang="cs-CZ" dirty="0" err="1"/>
              <a:t>Aquatic</a:t>
            </a:r>
            <a:r>
              <a:rPr lang="cs-CZ" dirty="0"/>
              <a:t> </a:t>
            </a:r>
            <a:r>
              <a:rPr lang="cs-CZ" dirty="0" err="1"/>
              <a:t>conservation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47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Kompetice o potravní zdroje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FCA11-0943-8AE0-9FFF-7F8A185E17CA}"/>
              </a:ext>
            </a:extLst>
          </p:cNvPr>
          <p:cNvGrpSpPr/>
          <p:nvPr/>
        </p:nvGrpSpPr>
        <p:grpSpPr>
          <a:xfrm>
            <a:off x="6134111" y="3212976"/>
            <a:ext cx="2718152" cy="1419622"/>
            <a:chOff x="282101" y="3249854"/>
            <a:chExt cx="5676645" cy="2841096"/>
          </a:xfrm>
        </p:grpSpPr>
        <p:pic>
          <p:nvPicPr>
            <p:cNvPr id="3" name="Picture 4" descr="AGE DETERMINATION OF FISHES">
              <a:extLst>
                <a:ext uri="{FF2B5EF4-FFF2-40B4-BE49-F238E27FC236}">
                  <a16:creationId xmlns:a16="http://schemas.microsoft.com/office/drawing/2014/main" id="{AF2D5E3A-7F43-0DE8-924B-F7E420654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880" y="3249854"/>
              <a:ext cx="2096866" cy="284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Protocol Preparation of scales for age estimation of Striped bass">
              <a:extLst>
                <a:ext uri="{FF2B5EF4-FFF2-40B4-BE49-F238E27FC236}">
                  <a16:creationId xmlns:a16="http://schemas.microsoft.com/office/drawing/2014/main" id="{82DF3741-38D2-A306-F5A8-4609CB215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01" y="3249854"/>
              <a:ext cx="3579780" cy="2841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645360-251A-05D8-25D3-C7DDE17417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47" y="1573542"/>
            <a:ext cx="5675788" cy="4256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92D65-C4A6-1B27-033D-1922E3BAFCA3}"/>
              </a:ext>
            </a:extLst>
          </p:cNvPr>
          <p:cNvSpPr txBox="1"/>
          <p:nvPr/>
        </p:nvSpPr>
        <p:spPr>
          <a:xfrm>
            <a:off x="4424056" y="6438743"/>
            <a:ext cx="468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Tapkir</a:t>
            </a:r>
            <a:r>
              <a:rPr lang="cs-CZ" dirty="0"/>
              <a:t>, Šmejkal et al. 2022, </a:t>
            </a:r>
            <a:r>
              <a:rPr lang="cs-CZ" dirty="0" err="1"/>
              <a:t>Aquatic</a:t>
            </a:r>
            <a:r>
              <a:rPr lang="cs-CZ" dirty="0"/>
              <a:t> </a:t>
            </a:r>
            <a:r>
              <a:rPr lang="cs-CZ" dirty="0" err="1"/>
              <a:t>conservation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15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GB" sz="3200" dirty="0"/>
              <a:t>P</a:t>
            </a:r>
            <a:r>
              <a:rPr lang="cs-CZ" sz="3200" dirty="0" err="1"/>
              <a:t>ozice</a:t>
            </a:r>
            <a:r>
              <a:rPr lang="cs-CZ" sz="3200" dirty="0"/>
              <a:t> karase obecného a stříbřitého</a:t>
            </a:r>
            <a:r>
              <a:rPr lang="en-GB" sz="3200" dirty="0"/>
              <a:t> v </a:t>
            </a:r>
            <a:r>
              <a:rPr lang="en-GB" sz="3200" dirty="0" err="1"/>
              <a:t>potravn</a:t>
            </a:r>
            <a:r>
              <a:rPr lang="cs-CZ" sz="3200" dirty="0"/>
              <a:t>í pyramidě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A6928-C8EB-6D55-4176-C1C99FE4CBC0}"/>
              </a:ext>
            </a:extLst>
          </p:cNvPr>
          <p:cNvSpPr txBox="1"/>
          <p:nvPr/>
        </p:nvSpPr>
        <p:spPr>
          <a:xfrm>
            <a:off x="97174" y="5591320"/>
            <a:ext cx="891221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isotopic niches represented as standard ellipse area for both species in each site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Solid lines =  40 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95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% Ellipse Area; CC = crucian carp, GC = gibel carp; Bab =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Ricany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Cuk = U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Cukrovaru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Pav = Pavlov u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Heraldce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Vra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Vrabce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cs-CZ" sz="14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DAA434-B8BE-8E3D-0753-4143557F8B8B}"/>
              </a:ext>
            </a:extLst>
          </p:cNvPr>
          <p:cNvSpPr txBox="1">
            <a:spLocks/>
          </p:cNvSpPr>
          <p:nvPr/>
        </p:nvSpPr>
        <p:spPr>
          <a:xfrm>
            <a:off x="251520" y="2149665"/>
            <a:ext cx="2880320" cy="3079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Karas stříbřitý využívá i rostlinné zdroje</a:t>
            </a:r>
            <a:endParaRPr lang="en-US" sz="2000" dirty="0"/>
          </a:p>
          <a:p>
            <a:r>
              <a:rPr lang="cs-CZ" sz="2000" dirty="0"/>
              <a:t>To pravděpodobně přispívá k tomu, že je konkurenčně silnější</a:t>
            </a:r>
            <a:endParaRPr lang="en-US" sz="2000" dirty="0"/>
          </a:p>
          <a:p>
            <a:r>
              <a:rPr lang="cs-CZ" sz="2000" dirty="0"/>
              <a:t>Karas obecný se využívá efektivně jen živočišnou složku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4B808-50A3-944E-4FCA-6A250BE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64657"/>
            <a:ext cx="3999796" cy="3599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984B8-9739-2A7B-D95B-A48D50C8CA3E}"/>
              </a:ext>
            </a:extLst>
          </p:cNvPr>
          <p:cNvSpPr txBox="1"/>
          <p:nvPr/>
        </p:nvSpPr>
        <p:spPr>
          <a:xfrm>
            <a:off x="4644008" y="6472673"/>
            <a:ext cx="451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Tapkir</a:t>
            </a:r>
            <a:r>
              <a:rPr lang="cs-CZ" dirty="0"/>
              <a:t>, Šmejkal et al. 2022, </a:t>
            </a:r>
            <a:r>
              <a:rPr lang="cs-CZ" dirty="0" err="1"/>
              <a:t>Biological</a:t>
            </a:r>
            <a:r>
              <a:rPr lang="cs-CZ" dirty="0"/>
              <a:t> I</a:t>
            </a:r>
            <a:r>
              <a:rPr lang="cs-CZ"/>
              <a:t>nvasions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33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Jak k mizení karase obecného přispívá eutrofizace vod?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DAA434-B8BE-8E3D-0753-4143557F8B8B}"/>
              </a:ext>
            </a:extLst>
          </p:cNvPr>
          <p:cNvSpPr txBox="1">
            <a:spLocks/>
          </p:cNvSpPr>
          <p:nvPr/>
        </p:nvSpPr>
        <p:spPr>
          <a:xfrm>
            <a:off x="251520" y="1628800"/>
            <a:ext cx="2913426" cy="4320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Nastavili jsme v </a:t>
            </a:r>
            <a:r>
              <a:rPr lang="cs-CZ" sz="2000" dirty="0" err="1"/>
              <a:t>mezokosmovém</a:t>
            </a:r>
            <a:r>
              <a:rPr lang="cs-CZ" sz="2000" dirty="0"/>
              <a:t> experimentu 3 úrovně </a:t>
            </a:r>
            <a:r>
              <a:rPr lang="cs-CZ" sz="2000" dirty="0" err="1"/>
              <a:t>trofie</a:t>
            </a:r>
            <a:endParaRPr lang="cs-CZ" sz="2000" dirty="0"/>
          </a:p>
          <a:p>
            <a:r>
              <a:rPr lang="cs-CZ" sz="2000" dirty="0"/>
              <a:t>Zvýšení produktivity vod lidskou činností</a:t>
            </a:r>
          </a:p>
          <a:p>
            <a:r>
              <a:rPr lang="cs-CZ" sz="2000" dirty="0"/>
              <a:t>Přepnutí do pelagického řetězce</a:t>
            </a:r>
            <a:endParaRPr lang="en-US" sz="2000" dirty="0"/>
          </a:p>
          <a:p>
            <a:r>
              <a:rPr lang="cs-CZ" sz="2000" dirty="0"/>
              <a:t>Pro karase obecného mizí část potravní složky (bezobratlí navázaní na vodní rostliny)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F879B-E1F4-C738-C142-4D08CEBB22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216" y="2111796"/>
            <a:ext cx="5724128" cy="3219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188CC-F24C-88F1-30CF-EEFDE8D472A6}"/>
              </a:ext>
            </a:extLst>
          </p:cNvPr>
          <p:cNvSpPr txBox="1"/>
          <p:nvPr/>
        </p:nvSpPr>
        <p:spPr>
          <a:xfrm>
            <a:off x="6230574" y="6462502"/>
            <a:ext cx="29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Tapkir</a:t>
            </a:r>
            <a:r>
              <a:rPr lang="cs-CZ" dirty="0"/>
              <a:t>, Šmejkal et al., in </a:t>
            </a:r>
            <a:r>
              <a:rPr lang="cs-CZ" dirty="0" err="1"/>
              <a:t>prep</a:t>
            </a:r>
            <a:r>
              <a:rPr lang="cs-CZ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53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id="{BE74CADA-3FCB-5B3F-245A-A947E1E0B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01" t="33201" r="3538" b="1701"/>
          <a:stretch/>
        </p:blipFill>
        <p:spPr bwMode="auto">
          <a:xfrm>
            <a:off x="-612576" y="0"/>
            <a:ext cx="1006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0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-797959" y="188640"/>
            <a:ext cx="8229600" cy="1143000"/>
          </a:xfrm>
        </p:spPr>
        <p:txBody>
          <a:bodyPr/>
          <a:lstStyle/>
          <a:p>
            <a:pPr algn="ctr"/>
            <a:r>
              <a:rPr lang="en-US" sz="3200" dirty="0" err="1"/>
              <a:t>Projekt</a:t>
            </a:r>
            <a:r>
              <a:rPr lang="en-US" sz="3200" dirty="0"/>
              <a:t> </a:t>
            </a:r>
            <a:r>
              <a:rPr lang="en-US" sz="3200" dirty="0" err="1"/>
              <a:t>Zachra</a:t>
            </a:r>
            <a:r>
              <a:rPr lang="cs-CZ" sz="3200" dirty="0"/>
              <a:t>ň karase!</a:t>
            </a:r>
            <a:endParaRPr lang="en-US" sz="32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161D0CB-C2FF-493E-8C8B-01EB47994DA1}"/>
              </a:ext>
            </a:extLst>
          </p:cNvPr>
          <p:cNvSpPr txBox="1">
            <a:spLocks/>
          </p:cNvSpPr>
          <p:nvPr/>
        </p:nvSpPr>
        <p:spPr>
          <a:xfrm>
            <a:off x="467545" y="1331640"/>
            <a:ext cx="3528391" cy="2673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/>
              <a:t>Zahrnuje „občanskou vědu“</a:t>
            </a:r>
            <a:endParaRPr lang="en-US" sz="2000" dirty="0"/>
          </a:p>
          <a:p>
            <a:pPr lvl="0"/>
            <a:r>
              <a:rPr lang="cs-CZ" sz="2000" dirty="0"/>
              <a:t>Informace o historickém a současném rozšíření</a:t>
            </a:r>
            <a:endParaRPr lang="en-US" sz="2000" dirty="0"/>
          </a:p>
          <a:p>
            <a:pPr lvl="0"/>
            <a:r>
              <a:rPr lang="cs-CZ" sz="2000" dirty="0"/>
              <a:t>Lidé nám hlásí a nabízí rybníky pro KO</a:t>
            </a:r>
            <a:endParaRPr lang="en-US" sz="2000" dirty="0"/>
          </a:p>
          <a:p>
            <a:pPr lvl="0"/>
            <a:r>
              <a:rPr lang="cs-CZ" sz="2000" dirty="0"/>
              <a:t>Mapování populací a zakládání nových</a:t>
            </a:r>
            <a:endParaRPr lang="en-US" sz="2000" dirty="0"/>
          </a:p>
          <a:p>
            <a:pPr lvl="0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  <p:pic>
        <p:nvPicPr>
          <p:cNvPr id="2050" name="Picture 2" descr="Může jít o obrázek one or more people a nature">
            <a:extLst>
              <a:ext uri="{FF2B5EF4-FFF2-40B4-BE49-F238E27FC236}">
                <a16:creationId xmlns:a16="http://schemas.microsoft.com/office/drawing/2014/main" id="{317F839D-A068-4DBA-8F40-6FED6D0D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221088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4B270-47E2-7B25-861C-382966DA1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309" y="459304"/>
            <a:ext cx="2690035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52D4E-42B2-BE84-007E-D18E78A3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86811-6F96-5C77-4A5D-4D95309B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94920" cy="2924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CB95E-23B5-0475-2062-076FC657F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44" y="140647"/>
            <a:ext cx="3960440" cy="4209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61262-55B4-2F65-03A9-665224626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00" y="1307060"/>
            <a:ext cx="4608512" cy="3038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B7E26-8FDF-9FA0-22E1-9003E53B7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232" y="1688235"/>
            <a:ext cx="4842240" cy="3019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480687-5048-BA28-3CD6-4D3F44C3E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566" y="1894849"/>
            <a:ext cx="4257500" cy="3583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A62D80-0DF1-F14B-7AB4-4F0E7FFB9E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492" y="2891910"/>
            <a:ext cx="5376763" cy="2619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34FC6-BC0B-FFB4-ED62-3C9B4F99BCDE}"/>
              </a:ext>
            </a:extLst>
          </p:cNvPr>
          <p:cNvSpPr txBox="1"/>
          <p:nvPr/>
        </p:nvSpPr>
        <p:spPr>
          <a:xfrm>
            <a:off x="441344" y="5571540"/>
            <a:ext cx="8072113" cy="7386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</a:rPr>
              <a:t>Do projektu se zapojily Zoo Praha, Zoo Plzeň, Univerzita Palackého Olomouc, Krajský úřad Vysočina, Krajský úřad Jihočeského kraje a desítky dobrovolníků z řad veřejnosti. V roce 2023 se plánují zapojit další, mj. regionální pracoviště Lesy ČR, Zoo Jihlava, Hluboká nad Vltavou a ČSOP Kněžice.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92B25-CFE9-23E2-4864-8EC01D752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0" y="0"/>
            <a:ext cx="5715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4FD34-352E-546B-E608-39744BE89B98}"/>
              </a:ext>
            </a:extLst>
          </p:cNvPr>
          <p:cNvSpPr txBox="1"/>
          <p:nvPr/>
        </p:nvSpPr>
        <p:spPr>
          <a:xfrm>
            <a:off x="5508104" y="6475717"/>
            <a:ext cx="36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  <a:r>
              <a:rPr lang="en-GB" dirty="0" err="1"/>
              <a:t>homas</a:t>
            </a:r>
            <a:r>
              <a:rPr lang="cs-CZ" dirty="0"/>
              <a:t>, Šmejkal et al.</a:t>
            </a:r>
            <a:r>
              <a:rPr lang="en-GB" dirty="0"/>
              <a:t>, under review</a:t>
            </a:r>
          </a:p>
        </p:txBody>
      </p:sp>
    </p:spTree>
    <p:extLst>
      <p:ext uri="{BB962C8B-B14F-4D97-AF65-F5344CB8AC3E}">
        <p14:creationId xmlns:p14="http://schemas.microsoft.com/office/powerpoint/2010/main" val="35892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44F2C-9229-A81F-50F4-C4E2E7822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r="50787" b="5201"/>
          <a:stretch/>
        </p:blipFill>
        <p:spPr>
          <a:xfrm>
            <a:off x="-5982" y="30153"/>
            <a:ext cx="9149982" cy="4392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5FF30-8A61-7E2D-FE31-8454A0A93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00" r="50787"/>
          <a:stretch/>
        </p:blipFill>
        <p:spPr>
          <a:xfrm>
            <a:off x="-47318" y="4392683"/>
            <a:ext cx="9232653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CBACDF-33D4-7564-51A5-815F901EEF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27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469898"/>
            <a:ext cx="8496944" cy="1296144"/>
          </a:xfrm>
          <a:ln>
            <a:noFill/>
          </a:ln>
        </p:spPr>
        <p:txBody>
          <a:bodyPr/>
          <a:lstStyle/>
          <a:p>
            <a:pPr algn="ctr"/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Otočení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propadu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populace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karase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obecného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v ČR: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Výsledky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občanské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vědy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„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Zachraň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+mn-lt"/>
              </a:rPr>
              <a:t>Karase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!“</a:t>
            </a:r>
            <a:br>
              <a:rPr lang="en-GB" sz="3200" dirty="0">
                <a:solidFill>
                  <a:schemeClr val="bg1"/>
                </a:solidFill>
                <a:latin typeface="+mn-lt"/>
              </a:rPr>
            </a:br>
            <a:r>
              <a:rPr lang="en-GB" sz="3200" dirty="0">
                <a:solidFill>
                  <a:schemeClr val="bg1"/>
                </a:solidFill>
                <a:latin typeface="+mn-lt"/>
              </a:rPr>
              <a:t>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C40FCF5-2F6F-43EF-A444-83A1FEAEE763}"/>
              </a:ext>
            </a:extLst>
          </p:cNvPr>
          <p:cNvSpPr txBox="1">
            <a:spLocks/>
          </p:cNvSpPr>
          <p:nvPr/>
        </p:nvSpPr>
        <p:spPr bwMode="auto">
          <a:xfrm>
            <a:off x="13140" y="4426672"/>
            <a:ext cx="9110733" cy="10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47A1C"/>
              </a:buClr>
              <a:buSzPct val="90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00" dirty="0">
                <a:solidFill>
                  <a:schemeClr val="bg1"/>
                </a:solidFill>
              </a:rPr>
              <a:t>Vodňany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cs-CZ" sz="1600" dirty="0">
                <a:solidFill>
                  <a:schemeClr val="bg1"/>
                </a:solidFill>
              </a:rPr>
              <a:t>22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cs-CZ" sz="1600" dirty="0">
                <a:solidFill>
                  <a:schemeClr val="bg1"/>
                </a:solidFill>
              </a:rPr>
              <a:t>03</a:t>
            </a:r>
            <a:r>
              <a:rPr lang="en-US" sz="1600" dirty="0">
                <a:solidFill>
                  <a:schemeClr val="bg1"/>
                </a:solidFill>
              </a:rPr>
              <a:t>-202</a:t>
            </a:r>
            <a:r>
              <a:rPr lang="cs-CZ" sz="16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                                       </a:t>
            </a:r>
            <a:r>
              <a:rPr lang="cs-CZ" sz="1600" dirty="0">
                <a:solidFill>
                  <a:schemeClr val="bg1"/>
                </a:solidFill>
              </a:rPr>
              <a:t>                                       </a:t>
            </a:r>
            <a:r>
              <a:rPr lang="en-US" sz="1600" dirty="0">
                <a:solidFill>
                  <a:schemeClr val="bg1"/>
                </a:solidFill>
              </a:rPr>
              <a:t>   </a:t>
            </a:r>
            <a:r>
              <a:rPr lang="cs-CZ" sz="1600" dirty="0">
                <a:solidFill>
                  <a:schemeClr val="bg1"/>
                </a:solidFill>
              </a:rPr>
              <a:t>Biologické centrum AV ČR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77043-69D3-43DC-9352-536FBA6EE1B7}"/>
              </a:ext>
            </a:extLst>
          </p:cNvPr>
          <p:cNvSpPr txBox="1"/>
          <p:nvPr/>
        </p:nvSpPr>
        <p:spPr>
          <a:xfrm>
            <a:off x="1338559" y="2220727"/>
            <a:ext cx="64266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Marek Šmejkal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  <a:r>
              <a:rPr lang="cs-CZ" sz="2400" dirty="0" err="1">
                <a:solidFill>
                  <a:schemeClr val="bg1"/>
                </a:solidFill>
              </a:rPr>
              <a:t>Kiran</a:t>
            </a:r>
            <a:r>
              <a:rPr lang="cs-CZ" sz="2400" dirty="0">
                <a:solidFill>
                  <a:schemeClr val="bg1"/>
                </a:solidFill>
              </a:rPr>
              <a:t> Thomas, </a:t>
            </a:r>
            <a:r>
              <a:rPr lang="cs-CZ" sz="2400" dirty="0" err="1">
                <a:solidFill>
                  <a:schemeClr val="bg1"/>
                </a:solidFill>
              </a:rPr>
              <a:t>Sandip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Tapkir</a:t>
            </a:r>
            <a:r>
              <a:rPr lang="cs-CZ" sz="2400" dirty="0">
                <a:solidFill>
                  <a:schemeClr val="bg1"/>
                </a:solidFill>
              </a:rPr>
              <a:t>, Petr Velenský, Ondřej Dočkal, Lukáš Kalous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2" name="Picture 2" descr="SFŽP ČR – Státní fond životního prostředí ČR">
            <a:extLst>
              <a:ext uri="{FF2B5EF4-FFF2-40B4-BE49-F238E27FC236}">
                <a16:creationId xmlns:a16="http://schemas.microsoft.com/office/drawing/2014/main" id="{41222392-A4D4-F49B-CAC1-88C71865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80" y="5882910"/>
            <a:ext cx="1060460" cy="10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mePage - Ministerstvo životního prostředí">
            <a:extLst>
              <a:ext uri="{FF2B5EF4-FFF2-40B4-BE49-F238E27FC236}">
                <a16:creationId xmlns:a16="http://schemas.microsoft.com/office/drawing/2014/main" id="{2F29C867-3068-70FC-3C2B-B4333727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3" y="5874461"/>
            <a:ext cx="1347177" cy="10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otační průvodce - Dotační průvodce">
            <a:extLst>
              <a:ext uri="{FF2B5EF4-FFF2-40B4-BE49-F238E27FC236}">
                <a16:creationId xmlns:a16="http://schemas.microsoft.com/office/drawing/2014/main" id="{BF34431F-C5EC-5DC4-962C-C59F8A1E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81" y="5895409"/>
            <a:ext cx="1766849" cy="9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PO logo publicita - CS Financováno Evropskou unií_POS - edu.cz">
            <a:extLst>
              <a:ext uri="{FF2B5EF4-FFF2-40B4-BE49-F238E27FC236}">
                <a16:creationId xmlns:a16="http://schemas.microsoft.com/office/drawing/2014/main" id="{D44F2F05-390B-B8F0-F3EE-EC85ECEA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04" y="5895409"/>
            <a:ext cx="2854817" cy="8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04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-797959" y="188640"/>
            <a:ext cx="8229600" cy="1143000"/>
          </a:xfrm>
        </p:spPr>
        <p:txBody>
          <a:bodyPr/>
          <a:lstStyle/>
          <a:p>
            <a:pPr algn="ctr"/>
            <a:r>
              <a:rPr lang="en-US" sz="3200" dirty="0" err="1"/>
              <a:t>Projekt</a:t>
            </a:r>
            <a:r>
              <a:rPr lang="en-US" sz="3200" dirty="0"/>
              <a:t> </a:t>
            </a:r>
            <a:r>
              <a:rPr lang="en-US" sz="3200" dirty="0" err="1"/>
              <a:t>Zachra</a:t>
            </a:r>
            <a:r>
              <a:rPr lang="cs-CZ" sz="3200" dirty="0"/>
              <a:t>ň karase!</a:t>
            </a:r>
            <a:endParaRPr lang="en-US" sz="32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161D0CB-C2FF-493E-8C8B-01EB47994DA1}"/>
              </a:ext>
            </a:extLst>
          </p:cNvPr>
          <p:cNvSpPr txBox="1">
            <a:spLocks/>
          </p:cNvSpPr>
          <p:nvPr/>
        </p:nvSpPr>
        <p:spPr>
          <a:xfrm>
            <a:off x="443187" y="2526201"/>
            <a:ext cx="3336726" cy="18123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/>
              <a:t>Lidé nám ale KO a KS ne dobře rozlišují</a:t>
            </a:r>
            <a:endParaRPr lang="en-US" sz="2000" dirty="0"/>
          </a:p>
          <a:p>
            <a:pPr lvl="0"/>
            <a:r>
              <a:rPr lang="cs-CZ" sz="2000" dirty="0"/>
              <a:t>Náhodné vzorkování by přineslo daleko menší úspěšnost</a:t>
            </a:r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6C258-8B36-35AD-894B-F4566D6389B5}"/>
              </a:ext>
            </a:extLst>
          </p:cNvPr>
          <p:cNvSpPr txBox="1"/>
          <p:nvPr/>
        </p:nvSpPr>
        <p:spPr>
          <a:xfrm>
            <a:off x="734121" y="6093296"/>
            <a:ext cx="767575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Mapa ověřených lokalit v letech 2021-2023.</a:t>
            </a:r>
            <a:endParaRPr lang="cs-CZ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8487E-AF02-49AD-FC1E-30CCE718F3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605" y="1383356"/>
            <a:ext cx="2627912" cy="1812353"/>
          </a:xfrm>
          <a:prstGeom prst="rect">
            <a:avLst/>
          </a:prstGeom>
        </p:spPr>
      </p:pic>
      <p:pic>
        <p:nvPicPr>
          <p:cNvPr id="2" name="Picture 1" descr="A map of a country&#10;&#10;Description automatically generated">
            <a:extLst>
              <a:ext uri="{FF2B5EF4-FFF2-40B4-BE49-F238E27FC236}">
                <a16:creationId xmlns:a16="http://schemas.microsoft.com/office/drawing/2014/main" id="{180B4528-EACD-5472-7187-0F52F73C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027" r="3590" b="9157"/>
          <a:stretch/>
        </p:blipFill>
        <p:spPr bwMode="auto">
          <a:xfrm>
            <a:off x="4283969" y="3322920"/>
            <a:ext cx="4125910" cy="2495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AF6BD-6978-1FED-E7E8-E9E2153C35D8}"/>
              </a:ext>
            </a:extLst>
          </p:cNvPr>
          <p:cNvSpPr txBox="1"/>
          <p:nvPr/>
        </p:nvSpPr>
        <p:spPr>
          <a:xfrm>
            <a:off x="6034046" y="6478055"/>
            <a:ext cx="310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  <a:r>
              <a:rPr lang="en-GB" dirty="0" err="1"/>
              <a:t>homas</a:t>
            </a:r>
            <a:r>
              <a:rPr lang="cs-CZ" dirty="0"/>
              <a:t>, Šmejkal et al.</a:t>
            </a:r>
            <a:r>
              <a:rPr lang="en-GB" dirty="0"/>
              <a:t>, in prep.</a:t>
            </a:r>
          </a:p>
        </p:txBody>
      </p:sp>
    </p:spTree>
    <p:extLst>
      <p:ext uri="{BB962C8B-B14F-4D97-AF65-F5344CB8AC3E}">
        <p14:creationId xmlns:p14="http://schemas.microsoft.com/office/powerpoint/2010/main" val="407723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V jakých vodách KO zůstává?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DAA434-B8BE-8E3D-0753-4143557F8B8B}"/>
              </a:ext>
            </a:extLst>
          </p:cNvPr>
          <p:cNvSpPr txBox="1">
            <a:spLocks/>
          </p:cNvSpPr>
          <p:nvPr/>
        </p:nvSpPr>
        <p:spPr>
          <a:xfrm>
            <a:off x="457200" y="1550777"/>
            <a:ext cx="4572000" cy="1590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Drobné vodní plochy (0,1-0,3 ha)</a:t>
            </a:r>
          </a:p>
          <a:p>
            <a:r>
              <a:rPr lang="cs-CZ" sz="2000" dirty="0"/>
              <a:t>Zarostlé a obvykle málo úživné</a:t>
            </a:r>
          </a:p>
          <a:p>
            <a:r>
              <a:rPr lang="cs-CZ" sz="2000" dirty="0"/>
              <a:t>Případně malé zapomenuté lomy</a:t>
            </a:r>
          </a:p>
          <a:p>
            <a:r>
              <a:rPr lang="cs-CZ" sz="2000" dirty="0"/>
              <a:t>Dále od lidských sídel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D3D14-A9B6-7EF8-7CC5-4766246DD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473125"/>
            <a:ext cx="4572000" cy="2823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A diagram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D3831E8C-8D4A-2D8E-DFBE-2103D3F92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60848"/>
            <a:ext cx="3691880" cy="3691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44AC7-27AB-D147-D53B-879F99521DC0}"/>
              </a:ext>
            </a:extLst>
          </p:cNvPr>
          <p:cNvSpPr txBox="1"/>
          <p:nvPr/>
        </p:nvSpPr>
        <p:spPr>
          <a:xfrm>
            <a:off x="6034046" y="6478055"/>
            <a:ext cx="310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  <a:r>
              <a:rPr lang="en-GB" dirty="0" err="1"/>
              <a:t>homas</a:t>
            </a:r>
            <a:r>
              <a:rPr lang="cs-CZ" dirty="0"/>
              <a:t>, Šmejkal et al.</a:t>
            </a:r>
            <a:r>
              <a:rPr lang="en-GB" dirty="0"/>
              <a:t>, in prep.</a:t>
            </a:r>
          </a:p>
        </p:txBody>
      </p:sp>
    </p:spTree>
    <p:extLst>
      <p:ext uri="{BB962C8B-B14F-4D97-AF65-F5344CB8AC3E}">
        <p14:creationId xmlns:p14="http://schemas.microsoft.com/office/powerpoint/2010/main" val="3537357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19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Jak zaznamenat invazi karase stříbřitého u cílených lokalit?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157B2-D617-3588-0C54-15E4295C16E9}"/>
              </a:ext>
            </a:extLst>
          </p:cNvPr>
          <p:cNvSpPr txBox="1"/>
          <p:nvPr/>
        </p:nvSpPr>
        <p:spPr>
          <a:xfrm>
            <a:off x="3419872" y="6470978"/>
            <a:ext cx="584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Thomas, </a:t>
            </a:r>
            <a:r>
              <a:rPr lang="cs-CZ" dirty="0"/>
              <a:t>Šmejkal et al. 2023,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ecology</a:t>
            </a:r>
            <a:r>
              <a:rPr lang="cs-CZ" dirty="0"/>
              <a:t> </a:t>
            </a:r>
            <a:r>
              <a:rPr lang="en-GB" dirty="0"/>
              <a:t>&amp; Conservation</a:t>
            </a:r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A74E9-D8EB-0D66-8DE2-BF99824FCA24}"/>
              </a:ext>
            </a:extLst>
          </p:cNvPr>
          <p:cNvSpPr txBox="1"/>
          <p:nvPr/>
        </p:nvSpPr>
        <p:spPr>
          <a:xfrm>
            <a:off x="1979712" y="5807487"/>
            <a:ext cx="476223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Typic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refugium pro karasy obecné je nepřístupné pro běžné metody (</a:t>
            </a:r>
            <a:r>
              <a:rPr lang="cs-CZ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elektrolov</a:t>
            </a: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tenata, zátahové sítě…)</a:t>
            </a:r>
            <a:endParaRPr lang="en-US" sz="1400" i="1" dirty="0"/>
          </a:p>
        </p:txBody>
      </p:sp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BA0CC690-67CA-367F-2585-44A44817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02" y="3573016"/>
            <a:ext cx="2829596" cy="21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1A854406-B71F-37E4-EB67-D99E1592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46290"/>
            <a:ext cx="3178696" cy="23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id="{F9452C4D-CE45-6C1E-F89B-E6E84D507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28399" r="17000" b="25890"/>
          <a:stretch/>
        </p:blipFill>
        <p:spPr bwMode="auto">
          <a:xfrm>
            <a:off x="1033375" y="1446290"/>
            <a:ext cx="3121411" cy="23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00593-0860-11CE-7F07-A30FD23229C5}"/>
              </a:ext>
            </a:extLst>
          </p:cNvPr>
          <p:cNvSpPr txBox="1"/>
          <p:nvPr/>
        </p:nvSpPr>
        <p:spPr>
          <a:xfrm>
            <a:off x="794524" y="1050513"/>
            <a:ext cx="362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Typická metoda pro 300 000 lidí v ČR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40677-F19D-5C8F-FCDB-EB2A01880492}"/>
              </a:ext>
            </a:extLst>
          </p:cNvPr>
          <p:cNvSpPr txBox="1"/>
          <p:nvPr/>
        </p:nvSpPr>
        <p:spPr>
          <a:xfrm>
            <a:off x="5170085" y="1076958"/>
            <a:ext cx="32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Typická metoda pro 100 lidí v ČR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18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05A7B42-5128-A8C0-46A3-28D76A1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Jak zaznamenat invazi u cílených lokalit?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157B2-D617-3588-0C54-15E4295C16E9}"/>
              </a:ext>
            </a:extLst>
          </p:cNvPr>
          <p:cNvSpPr txBox="1"/>
          <p:nvPr/>
        </p:nvSpPr>
        <p:spPr>
          <a:xfrm>
            <a:off x="6926149" y="6488668"/>
            <a:ext cx="221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Thomas</a:t>
            </a:r>
            <a:r>
              <a:rPr lang="cs-CZ" dirty="0"/>
              <a:t> et al. in </a:t>
            </a:r>
            <a:r>
              <a:rPr lang="cs-CZ" dirty="0" err="1"/>
              <a:t>prep</a:t>
            </a:r>
            <a:r>
              <a:rPr lang="cs-CZ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DAA434-B8BE-8E3D-0753-4143557F8B8B}"/>
              </a:ext>
            </a:extLst>
          </p:cNvPr>
          <p:cNvSpPr txBox="1">
            <a:spLocks/>
          </p:cNvSpPr>
          <p:nvPr/>
        </p:nvSpPr>
        <p:spPr>
          <a:xfrm>
            <a:off x="534208" y="2293095"/>
            <a:ext cx="3389719" cy="33675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Rybaření</a:t>
            </a:r>
            <a:endParaRPr lang="en-US" sz="2000" dirty="0"/>
          </a:p>
          <a:p>
            <a:pPr lvl="1"/>
            <a:r>
              <a:rPr lang="cs-CZ" sz="1600" dirty="0"/>
              <a:t>Občané mohou pomoci mapovat invazi</a:t>
            </a:r>
            <a:endParaRPr lang="en-US" sz="1600" dirty="0"/>
          </a:p>
          <a:p>
            <a:pPr lvl="1"/>
            <a:r>
              <a:rPr lang="cs-CZ" sz="1600" dirty="0"/>
              <a:t>Hledání karase obecného v </a:t>
            </a:r>
            <a:r>
              <a:rPr lang="cs-CZ" sz="1600" dirty="0" err="1"/>
              <a:t>invadovaných</a:t>
            </a:r>
            <a:r>
              <a:rPr lang="cs-CZ" sz="1600" dirty="0"/>
              <a:t> lokalitách jde těžko</a:t>
            </a:r>
            <a:endParaRPr lang="en-US" sz="1600" dirty="0"/>
          </a:p>
          <a:p>
            <a:r>
              <a:rPr lang="cs-CZ" sz="2000" dirty="0"/>
              <a:t>Vrše</a:t>
            </a:r>
            <a:endParaRPr lang="en-US" sz="2000" dirty="0"/>
          </a:p>
          <a:p>
            <a:pPr lvl="1"/>
            <a:r>
              <a:rPr lang="cs-CZ" sz="1600" dirty="0"/>
              <a:t>Invazní druh chybí nebo podhodnocen</a:t>
            </a:r>
            <a:endParaRPr lang="en-US" sz="1600" dirty="0"/>
          </a:p>
          <a:p>
            <a:pPr lvl="1"/>
            <a:r>
              <a:rPr lang="cs-CZ" sz="1600" dirty="0"/>
              <a:t>Ochranáři mohou přehlédnout invazi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A74E9-D8EB-0D66-8DE2-BF99824FCA24}"/>
              </a:ext>
            </a:extLst>
          </p:cNvPr>
          <p:cNvSpPr txBox="1"/>
          <p:nvPr/>
        </p:nvSpPr>
        <p:spPr>
          <a:xfrm>
            <a:off x="3131840" y="5872949"/>
            <a:ext cx="368273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Syntopy = occurrence of both, CC = only crucian carp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GC = only Gibel carp</a:t>
            </a:r>
            <a:endParaRPr lang="en-US" sz="14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1356BA-F136-0051-CA13-54F4604F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196752"/>
            <a:ext cx="3560492" cy="2492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5192E-3FEE-1C3C-442C-4B561BA5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84984"/>
            <a:ext cx="3560492" cy="249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199" y="14794"/>
            <a:ext cx="8229600" cy="1143000"/>
          </a:xfrm>
        </p:spPr>
        <p:txBody>
          <a:bodyPr/>
          <a:lstStyle/>
          <a:p>
            <a:pPr algn="ctr"/>
            <a:r>
              <a:rPr lang="en-US" sz="3200" dirty="0" err="1"/>
              <a:t>Objeven</a:t>
            </a:r>
            <a:r>
              <a:rPr lang="cs-CZ" sz="3200" dirty="0"/>
              <a:t>é lokality díky lidem</a:t>
            </a:r>
            <a:endParaRPr lang="en-US" sz="32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161D0CB-C2FF-493E-8C8B-01EB47994DA1}"/>
              </a:ext>
            </a:extLst>
          </p:cNvPr>
          <p:cNvSpPr txBox="1">
            <a:spLocks/>
          </p:cNvSpPr>
          <p:nvPr/>
        </p:nvSpPr>
        <p:spPr>
          <a:xfrm>
            <a:off x="457199" y="1772816"/>
            <a:ext cx="3754761" cy="4464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/>
              <a:t>Průzkum v krajích: Jihočeský, Středočeský, Vysočina, Plzeňský, Ústecký, Karlovarský </a:t>
            </a:r>
          </a:p>
          <a:p>
            <a:pPr lvl="0"/>
            <a:r>
              <a:rPr lang="cs-CZ" sz="2000" dirty="0"/>
              <a:t>Prověřeno cca 20 – 30 lokalit v každém kraji</a:t>
            </a:r>
          </a:p>
          <a:p>
            <a:pPr lvl="0"/>
            <a:r>
              <a:rPr lang="cs-CZ" sz="2000" dirty="0"/>
              <a:t>Objeveno 5 – 10 nových lokalit KO v každém kraji</a:t>
            </a:r>
          </a:p>
          <a:p>
            <a:pPr lvl="0"/>
            <a:r>
              <a:rPr lang="cs-CZ" sz="2000" dirty="0"/>
              <a:t>Genetické testování</a:t>
            </a:r>
          </a:p>
          <a:p>
            <a:pPr lvl="0"/>
            <a:r>
              <a:rPr lang="cs-CZ" sz="2000" dirty="0"/>
              <a:t>Příslušnost k fyl. linii (Dunaj vs. severská)</a:t>
            </a:r>
          </a:p>
          <a:p>
            <a:pPr lvl="0"/>
            <a:r>
              <a:rPr lang="cs-CZ" sz="2000" dirty="0"/>
              <a:t>Zakládání záchranných chovů pro každý kraj</a:t>
            </a:r>
          </a:p>
          <a:p>
            <a:pPr lvl="0"/>
            <a:endParaRPr lang="cs-CZ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 descr="Popis není dostupný.">
            <a:extLst>
              <a:ext uri="{FF2B5EF4-FFF2-40B4-BE49-F238E27FC236}">
                <a16:creationId xmlns:a16="http://schemas.microsoft.com/office/drawing/2014/main" id="{24D041D5-7664-AF83-66F2-38B617AA6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571917" y="145374"/>
            <a:ext cx="2452451" cy="4114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8668C-B3D4-F946-BD1D-90EDCB6E70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744" y="3572547"/>
            <a:ext cx="4114800" cy="3086101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946F2ED0-06CB-797B-99F3-C7F8A2B2A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027" r="3590" b="9157"/>
          <a:stretch/>
        </p:blipFill>
        <p:spPr bwMode="auto">
          <a:xfrm>
            <a:off x="1680951" y="2739985"/>
            <a:ext cx="5782095" cy="3497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DA5230-B910-C675-5CDC-5F18B32D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238"/>
            <a:ext cx="9144000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69EA7-52E1-9BAD-4273-A06688B0F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2987824" y="2783119"/>
            <a:ext cx="492107" cy="292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0B607-A070-3B16-1DA3-26749BE1F3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2718740" y="4969470"/>
            <a:ext cx="492107" cy="292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BD15B-82C2-2334-ED91-4038D312A5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4685988" y="4005064"/>
            <a:ext cx="492107" cy="292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BF82C-ACB4-B9E0-1A8D-1433C56461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576968" y="2447732"/>
            <a:ext cx="492107" cy="292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3BC15-200E-454F-A2DC-46198FF71F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2226633" y="1772816"/>
            <a:ext cx="492107" cy="292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078B16-B28E-4A64-D306-984E0B2C3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1434897" y="3858937"/>
            <a:ext cx="492107" cy="292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E9119-07FA-8203-3225-FBC1A4D98A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1002415" y="3481824"/>
            <a:ext cx="492107" cy="292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B7E8B-E5B3-FC48-8A69-98539C6AE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3059790" y="4687319"/>
            <a:ext cx="492107" cy="292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601CCE-E744-8F36-3D3B-956F21EF06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2472686" y="4805406"/>
            <a:ext cx="492107" cy="292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F7E794-2047-1E85-7F62-5108508EF4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3360599" y="4897986"/>
            <a:ext cx="492107" cy="292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AE9F46-0777-A255-74BC-26382D19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4072657" y="4005063"/>
            <a:ext cx="492107" cy="292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2A6A40-4F13-0DB2-DD0A-1067DE9F7C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4986797" y="4250042"/>
            <a:ext cx="492107" cy="292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ACC98-341F-190F-E2E6-3A6E22B63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3826603" y="2921714"/>
            <a:ext cx="492107" cy="292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FB0987-B839-42E1-5F49-2CDEC07A3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3984243" y="3111788"/>
            <a:ext cx="492107" cy="292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FC9E52-7950-2134-72D5-BA58F54AB3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26" b="83241" l="71146" r="87005">
                        <a14:foregroundMark x1="86172" y1="63889" x2="86172" y2="63889"/>
                        <a14:foregroundMark x1="86953" y1="74907" x2="86953" y2="74907"/>
                        <a14:foregroundMark x1="87083" y1="61574" x2="87083" y2="61574"/>
                        <a14:foregroundMark x1="79245" y1="50926" x2="79245" y2="50926"/>
                        <a14:foregroundMark x1="71146" y1="68889" x2="71146" y2="68889"/>
                        <a14:foregroundMark x1="77552" y1="83241" x2="77552" y2="83241"/>
                        <a14:foregroundMark x1="76068" y1="77685" x2="76068" y2="77685"/>
                      </a14:backgroundRemoval>
                    </a14:imgEffect>
                  </a14:imgLayer>
                </a14:imgProps>
              </a:ext>
            </a:extLst>
          </a:blip>
          <a:srcRect l="70378" t="47778" r="12500" b="14781"/>
          <a:stretch/>
        </p:blipFill>
        <p:spPr>
          <a:xfrm flipH="1">
            <a:off x="3425543" y="2645961"/>
            <a:ext cx="492107" cy="2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FB67F-F007-B931-C912-B4CDA3BE1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3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484E8-8E48-FE43-B41B-9DA755D41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8" y="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FA266-B6E5-9408-AC9E-690DF8ACF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302" y="171450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6DD71-69F4-F007-B751-C61F7A40ED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43" y="-4874"/>
            <a:ext cx="5115589" cy="3388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C0D1C-A380-C178-2C15-4617852534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2028"/>
            <a:ext cx="5998833" cy="32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459304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Shrnutí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161D0CB-C2FF-493E-8C8B-01EB47994DA1}"/>
              </a:ext>
            </a:extLst>
          </p:cNvPr>
          <p:cNvSpPr txBox="1">
            <a:spLocks/>
          </p:cNvSpPr>
          <p:nvPr/>
        </p:nvSpPr>
        <p:spPr>
          <a:xfrm>
            <a:off x="539552" y="1602305"/>
            <a:ext cx="3384376" cy="38429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/>
              <a:t>Velký fenotyp karase obecného z úlovků rybářů prakticky zmizel</a:t>
            </a:r>
          </a:p>
          <a:p>
            <a:pPr lvl="0"/>
            <a:r>
              <a:rPr lang="cs-CZ" sz="2000" dirty="0"/>
              <a:t>Silný konkurent KS redukuje jeho kondici a růst</a:t>
            </a:r>
            <a:endParaRPr lang="en-US" sz="2000" dirty="0"/>
          </a:p>
          <a:p>
            <a:pPr lvl="0"/>
            <a:r>
              <a:rPr lang="cs-CZ" sz="2000" dirty="0"/>
              <a:t>Občanská věda pomohla rozšířit povědomí o jeho refugiích</a:t>
            </a:r>
          </a:p>
          <a:p>
            <a:pPr lvl="0"/>
            <a:r>
              <a:rPr lang="cs-CZ" sz="2000" dirty="0"/>
              <a:t>Ta by měla sloužit pro jeho lokální repatriaci</a:t>
            </a:r>
          </a:p>
          <a:p>
            <a:pPr lvl="0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id="{2A35CC3C-0655-6B84-B950-7735407E7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430485" y="1103859"/>
            <a:ext cx="1993782" cy="299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B1886-846B-7B27-DB32-7B9F334B5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39" y="3710151"/>
            <a:ext cx="2990674" cy="20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583F38-23AE-EB7B-7AEC-67A394FF1D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27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BDED1C-D3C0-4A1F-B106-D6213848B03D}"/>
              </a:ext>
            </a:extLst>
          </p:cNvPr>
          <p:cNvSpPr txBox="1">
            <a:spLocks/>
          </p:cNvSpPr>
          <p:nvPr/>
        </p:nvSpPr>
        <p:spPr bwMode="auto">
          <a:xfrm rot="20893159">
            <a:off x="391411" y="400962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cs-CZ" sz="3200" dirty="0">
                <a:solidFill>
                  <a:schemeClr val="bg1"/>
                </a:solidFill>
              </a:rPr>
              <a:t>Díky za pozornost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3A18C5-4104-4AA6-A452-809D5043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669" y="174498"/>
            <a:ext cx="1046353" cy="15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D6FB95-61EA-7018-9E24-9FB68FC7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002" y="788581"/>
            <a:ext cx="1161928" cy="125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75546-72F2-EA29-AF07-486D172B3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133" y="438348"/>
            <a:ext cx="1103509" cy="119045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3BDE8FC-A82A-6F87-45E8-E9A4398F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122" y="187599"/>
            <a:ext cx="1028886" cy="15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Zoo | Zoo Plzeň">
            <a:extLst>
              <a:ext uri="{FF2B5EF4-FFF2-40B4-BE49-F238E27FC236}">
                <a16:creationId xmlns:a16="http://schemas.microsoft.com/office/drawing/2014/main" id="{E354793B-019A-F5A9-98EA-F063CC10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99" y="5613057"/>
            <a:ext cx="770384" cy="11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o Praha - Home | Facebook">
            <a:extLst>
              <a:ext uri="{FF2B5EF4-FFF2-40B4-BE49-F238E27FC236}">
                <a16:creationId xmlns:a16="http://schemas.microsoft.com/office/drawing/2014/main" id="{475EB1B4-8508-783C-FCF4-27571902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2029" y="5665922"/>
            <a:ext cx="1073922" cy="10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C49064-781D-17A0-A0C4-B9CA69BC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387" y="5794790"/>
            <a:ext cx="1618760" cy="7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raj-vysocina-logo – API">
            <a:extLst>
              <a:ext uri="{FF2B5EF4-FFF2-40B4-BE49-F238E27FC236}">
                <a16:creationId xmlns:a16="http://schemas.microsoft.com/office/drawing/2014/main" id="{7243480A-55F9-BBF7-E312-64742FE7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269" y="5794790"/>
            <a:ext cx="1266550" cy="7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 AV ČR - Akademie věd České republiky">
            <a:extLst>
              <a:ext uri="{FF2B5EF4-FFF2-40B4-BE49-F238E27FC236}">
                <a16:creationId xmlns:a16="http://schemas.microsoft.com/office/drawing/2014/main" id="{A563068A-0B29-0A14-48E1-EECF3CB72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941" y="5714772"/>
            <a:ext cx="1286814" cy="9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A6385-EC54-A129-866B-2ED8B9DAA5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4701" y="5690146"/>
            <a:ext cx="1048755" cy="1073922"/>
          </a:xfrm>
          <a:prstGeom prst="rect">
            <a:avLst/>
          </a:prstGeom>
        </p:spPr>
      </p:pic>
      <p:pic>
        <p:nvPicPr>
          <p:cNvPr id="1040" name="Picture 16" descr="Není k dispozici žádný popis fotky.">
            <a:extLst>
              <a:ext uri="{FF2B5EF4-FFF2-40B4-BE49-F238E27FC236}">
                <a16:creationId xmlns:a16="http://schemas.microsoft.com/office/drawing/2014/main" id="{FF93B4B4-59D4-C14C-D7FA-9B500066D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878" y="2422412"/>
            <a:ext cx="1082051" cy="13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ukáš KALOUS | Ichthyology.eu">
            <a:extLst>
              <a:ext uri="{FF2B5EF4-FFF2-40B4-BE49-F238E27FC236}">
                <a16:creationId xmlns:a16="http://schemas.microsoft.com/office/drawing/2014/main" id="{6BE96A56-115F-5F1C-344B-338CCD24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793063"/>
            <a:ext cx="1129867" cy="13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oda pro život Logo">
            <a:extLst>
              <a:ext uri="{FF2B5EF4-FFF2-40B4-BE49-F238E27FC236}">
                <a16:creationId xmlns:a16="http://schemas.microsoft.com/office/drawing/2014/main" id="{6D6B86BA-6A1D-EA0F-BC46-185A916B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44" y="4906771"/>
            <a:ext cx="3017912" cy="6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2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ED4B3-1F78-0DF3-97D7-CA17A247A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27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D76F-F0AE-6C61-0137-F73DD4789A82}"/>
              </a:ext>
            </a:extLst>
          </p:cNvPr>
          <p:cNvSpPr txBox="1"/>
          <p:nvPr/>
        </p:nvSpPr>
        <p:spPr>
          <a:xfrm>
            <a:off x="323528" y="476672"/>
            <a:ext cx="8496944" cy="5262979"/>
          </a:xfrm>
          <a:prstGeom prst="rect">
            <a:avLst/>
          </a:prstGeom>
          <a:solidFill>
            <a:srgbClr val="D9D9D9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</a:rPr>
              <a:t>Brönmark</a:t>
            </a:r>
            <a:r>
              <a:rPr lang="en-GB" sz="1400" dirty="0">
                <a:solidFill>
                  <a:srgbClr val="000000"/>
                </a:solidFill>
              </a:rPr>
              <a:t>, C., Miner, J.G. (1992). Predator-Induced Phenotypical Change in Body Morphology in Crucian Carp. Science258,1348-1350.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 err="1">
                <a:solidFill>
                  <a:srgbClr val="000000"/>
                </a:solidFill>
              </a:rPr>
              <a:t>Tapkir</a:t>
            </a:r>
            <a:r>
              <a:rPr lang="en-GB" sz="1400" dirty="0">
                <a:solidFill>
                  <a:srgbClr val="000000"/>
                </a:solidFill>
              </a:rPr>
              <a:t> S., </a:t>
            </a:r>
            <a:r>
              <a:rPr lang="en-GB" sz="1400" dirty="0" err="1">
                <a:solidFill>
                  <a:srgbClr val="000000"/>
                </a:solidFill>
              </a:rPr>
              <a:t>Boukal</a:t>
            </a:r>
            <a:r>
              <a:rPr lang="en-GB" sz="1400" dirty="0">
                <a:solidFill>
                  <a:srgbClr val="000000"/>
                </a:solidFill>
              </a:rPr>
              <a:t> D., </a:t>
            </a:r>
            <a:r>
              <a:rPr lang="en-GB" sz="1400" dirty="0" err="1">
                <a:solidFill>
                  <a:srgbClr val="000000"/>
                </a:solidFill>
              </a:rPr>
              <a:t>Kalous</a:t>
            </a:r>
            <a:r>
              <a:rPr lang="en-GB" sz="1400" dirty="0">
                <a:solidFill>
                  <a:srgbClr val="000000"/>
                </a:solidFill>
              </a:rPr>
              <a:t> L., </a:t>
            </a:r>
            <a:r>
              <a:rPr lang="en-GB" sz="1400" dirty="0" err="1">
                <a:solidFill>
                  <a:srgbClr val="000000"/>
                </a:solidFill>
              </a:rPr>
              <a:t>Bartoň</a:t>
            </a:r>
            <a:r>
              <a:rPr lang="en-GB" sz="1400" dirty="0">
                <a:solidFill>
                  <a:srgbClr val="000000"/>
                </a:solidFill>
              </a:rPr>
              <a:t> D., Souza A.T., Kolar V., </a:t>
            </a:r>
            <a:r>
              <a:rPr lang="en-GB" sz="1400" dirty="0" err="1">
                <a:solidFill>
                  <a:srgbClr val="000000"/>
                </a:solidFill>
              </a:rPr>
              <a:t>Soukalová</a:t>
            </a:r>
            <a:r>
              <a:rPr lang="en-GB" sz="1400" dirty="0">
                <a:solidFill>
                  <a:srgbClr val="000000"/>
                </a:solidFill>
              </a:rPr>
              <a:t> K., </a:t>
            </a:r>
            <a:r>
              <a:rPr lang="en-GB" sz="1400" dirty="0" err="1">
                <a:solidFill>
                  <a:srgbClr val="000000"/>
                </a:solidFill>
              </a:rPr>
              <a:t>Duchet</a:t>
            </a:r>
            <a:r>
              <a:rPr lang="en-GB" sz="1400" dirty="0">
                <a:solidFill>
                  <a:srgbClr val="000000"/>
                </a:solidFill>
              </a:rPr>
              <a:t> C., Gottwald M., Šmejkal M. (2022). Invasive </a:t>
            </a:r>
            <a:r>
              <a:rPr lang="en-GB" sz="1400" dirty="0" err="1">
                <a:solidFill>
                  <a:srgbClr val="000000"/>
                </a:solidFill>
              </a:rPr>
              <a:t>gibel</a:t>
            </a:r>
            <a:r>
              <a:rPr lang="en-GB" sz="1400" dirty="0">
                <a:solidFill>
                  <a:srgbClr val="000000"/>
                </a:solidFill>
              </a:rPr>
              <a:t> carp (Carassius gibelio) outperforms threatened native crucian carp (Carassius carassius) in growth rate and effectiveness of resource use: field and experimental evidence. Aquatic Conservation: Marine and Freshwater Ecosystems 32(12), 1901-1912.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 err="1">
                <a:solidFill>
                  <a:srgbClr val="000000"/>
                </a:solidFill>
              </a:rPr>
              <a:t>Tapkir</a:t>
            </a:r>
            <a:r>
              <a:rPr lang="en-GB" sz="1400" dirty="0">
                <a:solidFill>
                  <a:srgbClr val="000000"/>
                </a:solidFill>
              </a:rPr>
              <a:t> S., Thomas K., </a:t>
            </a:r>
            <a:r>
              <a:rPr lang="en-GB" sz="1400" dirty="0" err="1">
                <a:solidFill>
                  <a:srgbClr val="000000"/>
                </a:solidFill>
              </a:rPr>
              <a:t>Kalous</a:t>
            </a:r>
            <a:r>
              <a:rPr lang="en-GB" sz="1400" dirty="0">
                <a:solidFill>
                  <a:srgbClr val="000000"/>
                </a:solidFill>
              </a:rPr>
              <a:t> L., </a:t>
            </a:r>
            <a:r>
              <a:rPr lang="en-GB" sz="1400" dirty="0" err="1">
                <a:solidFill>
                  <a:srgbClr val="000000"/>
                </a:solidFill>
              </a:rPr>
              <a:t>Vašek</a:t>
            </a:r>
            <a:r>
              <a:rPr lang="en-GB" sz="1400" dirty="0">
                <a:solidFill>
                  <a:srgbClr val="000000"/>
                </a:solidFill>
              </a:rPr>
              <a:t> M., Travis T. B., Šmejkal M. (2023). Invasive </a:t>
            </a:r>
            <a:r>
              <a:rPr lang="en-GB" sz="1400" dirty="0" err="1">
                <a:solidFill>
                  <a:srgbClr val="000000"/>
                </a:solidFill>
              </a:rPr>
              <a:t>gibel</a:t>
            </a:r>
            <a:r>
              <a:rPr lang="en-GB" sz="1400" dirty="0">
                <a:solidFill>
                  <a:srgbClr val="000000"/>
                </a:solidFill>
              </a:rPr>
              <a:t> carp use vacant space and utilize lower trophic niche compared to endangered native crucian carp. Biological Invasion 25, 2917-2928.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Thomas, K., </a:t>
            </a:r>
            <a:r>
              <a:rPr lang="en-GB" sz="1400" dirty="0" err="1">
                <a:solidFill>
                  <a:srgbClr val="000000"/>
                </a:solidFill>
              </a:rPr>
              <a:t>Brabec</a:t>
            </a:r>
            <a:r>
              <a:rPr lang="en-GB" sz="1400" dirty="0">
                <a:solidFill>
                  <a:srgbClr val="000000"/>
                </a:solidFill>
              </a:rPr>
              <a:t>, M., </a:t>
            </a:r>
            <a:r>
              <a:rPr lang="en-GB" sz="1400" dirty="0" err="1">
                <a:solidFill>
                  <a:srgbClr val="000000"/>
                </a:solidFill>
              </a:rPr>
              <a:t>Tapkir</a:t>
            </a:r>
            <a:r>
              <a:rPr lang="en-GB" sz="1400" dirty="0">
                <a:solidFill>
                  <a:srgbClr val="000000"/>
                </a:solidFill>
              </a:rPr>
              <a:t>, S., Gottwald, M., </a:t>
            </a:r>
            <a:r>
              <a:rPr lang="en-GB" sz="1400" dirty="0" err="1">
                <a:solidFill>
                  <a:srgbClr val="000000"/>
                </a:solidFill>
              </a:rPr>
              <a:t>Bartoň</a:t>
            </a:r>
            <a:r>
              <a:rPr lang="en-GB" sz="1400" dirty="0">
                <a:solidFill>
                  <a:srgbClr val="000000"/>
                </a:solidFill>
              </a:rPr>
              <a:t>, D., &amp; Šmejkal., M. (2023). Sampling bias of invasive </a:t>
            </a:r>
            <a:r>
              <a:rPr lang="en-GB" sz="1400" dirty="0" err="1">
                <a:solidFill>
                  <a:srgbClr val="000000"/>
                </a:solidFill>
              </a:rPr>
              <a:t>gibel</a:t>
            </a:r>
            <a:r>
              <a:rPr lang="en-GB" sz="1400" dirty="0">
                <a:solidFill>
                  <a:srgbClr val="000000"/>
                </a:solidFill>
              </a:rPr>
              <a:t> carp and threatened crucian carp: Implications for conservation. Global Ecology and Conservation 48, e02718.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Thomas, K., </a:t>
            </a:r>
            <a:r>
              <a:rPr lang="en-GB" sz="1400" dirty="0" err="1">
                <a:solidFill>
                  <a:srgbClr val="000000"/>
                </a:solidFill>
              </a:rPr>
              <a:t>Kalous</a:t>
            </a:r>
            <a:r>
              <a:rPr lang="en-GB" sz="1400" dirty="0">
                <a:solidFill>
                  <a:srgbClr val="000000"/>
                </a:solidFill>
              </a:rPr>
              <a:t>, L., </a:t>
            </a:r>
            <a:r>
              <a:rPr lang="en-GB" sz="1400" dirty="0" err="1">
                <a:solidFill>
                  <a:srgbClr val="000000"/>
                </a:solidFill>
              </a:rPr>
              <a:t>Brabec</a:t>
            </a:r>
            <a:r>
              <a:rPr lang="en-GB" sz="1400" dirty="0">
                <a:solidFill>
                  <a:srgbClr val="000000"/>
                </a:solidFill>
              </a:rPr>
              <a:t>, M., </a:t>
            </a:r>
            <a:r>
              <a:rPr lang="en-GB" sz="1400" dirty="0" err="1">
                <a:solidFill>
                  <a:srgbClr val="000000"/>
                </a:solidFill>
              </a:rPr>
              <a:t>Velenský</a:t>
            </a:r>
            <a:r>
              <a:rPr lang="en-GB" sz="1400" dirty="0">
                <a:solidFill>
                  <a:srgbClr val="000000"/>
                </a:solidFill>
              </a:rPr>
              <a:t>, P., Gottwald, M., </a:t>
            </a:r>
            <a:r>
              <a:rPr lang="en-GB" sz="1400" dirty="0" err="1">
                <a:solidFill>
                  <a:srgbClr val="000000"/>
                </a:solidFill>
              </a:rPr>
              <a:t>Bartoň</a:t>
            </a:r>
            <a:r>
              <a:rPr lang="en-GB" sz="1400" dirty="0">
                <a:solidFill>
                  <a:srgbClr val="000000"/>
                </a:solidFill>
              </a:rPr>
              <a:t>, D., </a:t>
            </a:r>
            <a:r>
              <a:rPr lang="en-GB" sz="1400" dirty="0" err="1">
                <a:solidFill>
                  <a:srgbClr val="000000"/>
                </a:solidFill>
              </a:rPr>
              <a:t>Tapkir</a:t>
            </a:r>
            <a:r>
              <a:rPr lang="en-GB" sz="1400" dirty="0">
                <a:solidFill>
                  <a:srgbClr val="000000"/>
                </a:solidFill>
              </a:rPr>
              <a:t>, S., </a:t>
            </a:r>
            <a:r>
              <a:rPr lang="en-GB" sz="1400" dirty="0" err="1">
                <a:solidFill>
                  <a:srgbClr val="000000"/>
                </a:solidFill>
              </a:rPr>
              <a:t>Stepanyshyna</a:t>
            </a:r>
            <a:r>
              <a:rPr lang="en-GB" sz="1400" dirty="0">
                <a:solidFill>
                  <a:srgbClr val="000000"/>
                </a:solidFill>
              </a:rPr>
              <a:t>, Y., </a:t>
            </a:r>
            <a:r>
              <a:rPr lang="en-GB" sz="1400" dirty="0" err="1">
                <a:solidFill>
                  <a:srgbClr val="000000"/>
                </a:solidFill>
              </a:rPr>
              <a:t>Šmejkalová</a:t>
            </a:r>
            <a:r>
              <a:rPr lang="en-GB" sz="1400" dirty="0">
                <a:solidFill>
                  <a:srgbClr val="000000"/>
                </a:solidFill>
              </a:rPr>
              <a:t>, Z., &amp; Šmejkal, M. (under review). Citizens as stepping stones: Changing the plight of a critically endangered native freshwater fish, the crucian carp. People and Nature.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Thomas, K., </a:t>
            </a:r>
            <a:r>
              <a:rPr lang="en-GB" sz="1400" dirty="0" err="1">
                <a:solidFill>
                  <a:srgbClr val="000000"/>
                </a:solidFill>
              </a:rPr>
              <a:t>Brabec</a:t>
            </a:r>
            <a:r>
              <a:rPr lang="en-GB" sz="1400" dirty="0">
                <a:solidFill>
                  <a:srgbClr val="000000"/>
                </a:solidFill>
              </a:rPr>
              <a:t>, M., </a:t>
            </a:r>
            <a:r>
              <a:rPr lang="en-GB" sz="1400" dirty="0" err="1">
                <a:solidFill>
                  <a:srgbClr val="000000"/>
                </a:solidFill>
              </a:rPr>
              <a:t>Kalous</a:t>
            </a:r>
            <a:r>
              <a:rPr lang="en-GB" sz="1400" dirty="0">
                <a:solidFill>
                  <a:srgbClr val="000000"/>
                </a:solidFill>
              </a:rPr>
              <a:t>, L., Gottwald, M., </a:t>
            </a:r>
            <a:r>
              <a:rPr lang="en-GB" sz="1400" dirty="0" err="1">
                <a:solidFill>
                  <a:srgbClr val="000000"/>
                </a:solidFill>
              </a:rPr>
              <a:t>Bartoň</a:t>
            </a:r>
            <a:r>
              <a:rPr lang="en-GB" sz="1400" dirty="0">
                <a:solidFill>
                  <a:srgbClr val="000000"/>
                </a:solidFill>
              </a:rPr>
              <a:t>, D., Grill, S., </a:t>
            </a:r>
            <a:r>
              <a:rPr lang="en-GB" sz="1400" dirty="0" err="1">
                <a:solidFill>
                  <a:srgbClr val="000000"/>
                </a:solidFill>
              </a:rPr>
              <a:t>Kořen</a:t>
            </a:r>
            <a:r>
              <a:rPr lang="en-GB" sz="1400" dirty="0">
                <a:solidFill>
                  <a:srgbClr val="000000"/>
                </a:solidFill>
              </a:rPr>
              <a:t>, V., </a:t>
            </a:r>
            <a:r>
              <a:rPr lang="en-GB" sz="1400" dirty="0" err="1">
                <a:solidFill>
                  <a:srgbClr val="000000"/>
                </a:solidFill>
              </a:rPr>
              <a:t>Tapkir</a:t>
            </a:r>
            <a:r>
              <a:rPr lang="en-GB" sz="1400" dirty="0">
                <a:solidFill>
                  <a:srgbClr val="000000"/>
                </a:solidFill>
              </a:rPr>
              <a:t>, S., Šmejkal, M. (In preparations). Anthropogenic induced drivers of fish assemblages in small water bodies and conservation implications. 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>
                <a:solidFill>
                  <a:srgbClr val="000000"/>
                </a:solidFill>
              </a:rPr>
              <a:t>Šmejkal, M., Thomas, K., </a:t>
            </a:r>
            <a:r>
              <a:rPr lang="en-GB" sz="1400" dirty="0" err="1">
                <a:solidFill>
                  <a:srgbClr val="000000"/>
                </a:solidFill>
              </a:rPr>
              <a:t>Kořen</a:t>
            </a:r>
            <a:r>
              <a:rPr lang="en-GB" sz="1400" dirty="0">
                <a:solidFill>
                  <a:srgbClr val="000000"/>
                </a:solidFill>
              </a:rPr>
              <a:t>, V., </a:t>
            </a:r>
            <a:r>
              <a:rPr lang="en-GB" sz="1400" dirty="0" err="1">
                <a:solidFill>
                  <a:srgbClr val="000000"/>
                </a:solidFill>
              </a:rPr>
              <a:t>Kubečka</a:t>
            </a:r>
            <a:r>
              <a:rPr lang="en-GB" sz="1400" dirty="0">
                <a:solidFill>
                  <a:srgbClr val="000000"/>
                </a:solidFill>
              </a:rPr>
              <a:t>, J. (2024). The 50-year history of anglers' record catches of genus Carassius: circumstantial evidence of wiping out the native species by invasive conspecific. </a:t>
            </a:r>
            <a:r>
              <a:rPr lang="en-GB" sz="1400" dirty="0" err="1">
                <a:solidFill>
                  <a:srgbClr val="000000"/>
                </a:solidFill>
              </a:rPr>
              <a:t>NeoBiota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2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5F3FC-DC89-E244-3561-60FDECA7F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71400"/>
            <a:ext cx="9242939" cy="70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250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DD0D-36DD-916F-7A26-2D8A9BA1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err="1"/>
              <a:t>Bronmark</a:t>
            </a:r>
            <a:r>
              <a:rPr lang="en-GB" sz="3200" dirty="0"/>
              <a:t> &amp; Miner, Science 1992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8CAFC-9153-21EE-E598-C316D9742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45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199" y="332656"/>
            <a:ext cx="8229600" cy="1143000"/>
          </a:xfrm>
        </p:spPr>
        <p:txBody>
          <a:bodyPr/>
          <a:lstStyle/>
          <a:p>
            <a:pPr algn="ctr"/>
            <a:r>
              <a:rPr lang="en-GB" sz="3200" dirty="0" err="1"/>
              <a:t>Metapopula</a:t>
            </a:r>
            <a:r>
              <a:rPr lang="cs-CZ" sz="3200" dirty="0"/>
              <a:t>ční fungování karase ve funkční nivě řeky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189F26-5B56-95A5-5854-A6D2342A1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604" y="1772816"/>
            <a:ext cx="7864791" cy="411358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566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BE57C1-8A52-40DD-B7FC-FCED952DBF47}"/>
              </a:ext>
            </a:extLst>
          </p:cNvPr>
          <p:cNvSpPr txBox="1"/>
          <p:nvPr/>
        </p:nvSpPr>
        <p:spPr>
          <a:xfrm>
            <a:off x="3707904" y="1758110"/>
            <a:ext cx="4725386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Conservation status: LC. </a:t>
            </a:r>
            <a:r>
              <a:rPr lang="en-US" sz="20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Postupn</a:t>
            </a:r>
            <a:r>
              <a:rPr lang="cs-CZ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 vymírání v mnoha vodách v povodí Dunaje a střední Evropě, z neznámých důvodů. Pravděpodobně kompetice s invazním karasem stříbřitým. </a:t>
            </a:r>
            <a:endParaRPr lang="en-US" sz="2000" i="1" u="sng" dirty="0">
              <a:solidFill>
                <a:schemeClr val="bg2"/>
              </a:solidFill>
              <a:latin typeface="Times New Roman" pitchFamily="18"/>
              <a:ea typeface="Calibri" pitchFamily="34"/>
              <a:cs typeface="Times New Roman" pitchFamily="18"/>
            </a:endParaRPr>
          </a:p>
        </p:txBody>
      </p:sp>
      <p:pic>
        <p:nvPicPr>
          <p:cNvPr id="11" name="Picture 2" descr="Image result for crucian carp">
            <a:extLst>
              <a:ext uri="{FF2B5EF4-FFF2-40B4-BE49-F238E27FC236}">
                <a16:creationId xmlns:a16="http://schemas.microsoft.com/office/drawing/2014/main" id="{4D27695B-E4FD-456C-9000-E2D05EC96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1965" y="4348294"/>
            <a:ext cx="3939245" cy="22071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 descr="Handbook of European Freshwater Fishes">
            <a:extLst>
              <a:ext uri="{FF2B5EF4-FFF2-40B4-BE49-F238E27FC236}">
                <a16:creationId xmlns:a16="http://schemas.microsoft.com/office/drawing/2014/main" id="{EFA7B7CA-CC8A-1144-25A0-75FC81EF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90" y="2132856"/>
            <a:ext cx="2915485" cy="41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3873C-73E3-01CF-FC89-7BEC4736B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75" y="2132856"/>
            <a:ext cx="9144000" cy="31891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6D6B84-C9AF-DE45-50AB-97C2EC48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Propad karase obecného v Evropě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29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id="{A09CD150-BFFB-BBCE-1E77-7864B557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628800"/>
            <a:ext cx="6041296" cy="45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74FFC-DF98-9B01-7501-63FC56146B8B}"/>
              </a:ext>
            </a:extLst>
          </p:cNvPr>
          <p:cNvSpPr txBox="1"/>
          <p:nvPr/>
        </p:nvSpPr>
        <p:spPr>
          <a:xfrm>
            <a:off x="4548266" y="6268670"/>
            <a:ext cx="436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Karas obecný, 37 cm, požární nádrž u Sázavy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3CD80-EFDF-15C1-7613-EAE755C82DD7}"/>
              </a:ext>
            </a:extLst>
          </p:cNvPr>
          <p:cNvSpPr txBox="1">
            <a:spLocks/>
          </p:cNvSpPr>
          <p:nvPr/>
        </p:nvSpPr>
        <p:spPr>
          <a:xfrm>
            <a:off x="457199" y="332656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cs-CZ" sz="3200" dirty="0"/>
              <a:t>Česká republika, 1997…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0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74FFC-DF98-9B01-7501-63FC56146B8B}"/>
              </a:ext>
            </a:extLst>
          </p:cNvPr>
          <p:cNvSpPr txBox="1"/>
          <p:nvPr/>
        </p:nvSpPr>
        <p:spPr>
          <a:xfrm>
            <a:off x="4548266" y="6268670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Karas stříbřitý, 35 cm+, kdekoli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3CD80-EFDF-15C1-7613-EAE755C82DD7}"/>
              </a:ext>
            </a:extLst>
          </p:cNvPr>
          <p:cNvSpPr txBox="1">
            <a:spLocks/>
          </p:cNvSpPr>
          <p:nvPr/>
        </p:nvSpPr>
        <p:spPr>
          <a:xfrm>
            <a:off x="457199" y="332656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cs-CZ" sz="3200" dirty="0"/>
              <a:t>Česká republika, 2024…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F0AAF-02FF-4FFA-FBA7-CFA34A916C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897" y="1124744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1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27C35-3ABD-3F70-7C86-15EADF79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C1155864-956C-8A67-D572-F831376D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32656"/>
            <a:ext cx="8229600" cy="1143000"/>
          </a:xfrm>
        </p:spPr>
        <p:txBody>
          <a:bodyPr/>
          <a:lstStyle/>
          <a:p>
            <a:pPr algn="ctr"/>
            <a:r>
              <a:rPr lang="cs-CZ" sz="3200" dirty="0"/>
              <a:t>Úlovky Nej </a:t>
            </a:r>
            <a:r>
              <a:rPr lang="cs-CZ" sz="3200" dirty="0" err="1"/>
              <a:t>Nej</a:t>
            </a:r>
            <a:r>
              <a:rPr lang="cs-CZ" sz="3200" dirty="0"/>
              <a:t> v rodu karas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40234-997F-CEE8-9F5A-BBD13E87551F}"/>
              </a:ext>
            </a:extLst>
          </p:cNvPr>
          <p:cNvSpPr txBox="1">
            <a:spLocks/>
          </p:cNvSpPr>
          <p:nvPr/>
        </p:nvSpPr>
        <p:spPr>
          <a:xfrm>
            <a:off x="457199" y="2276872"/>
            <a:ext cx="3531779" cy="38121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000" dirty="0"/>
              <a:t>Analyzováno bylo 124 úlovků z časopisů Rybářství, Rybář…mrk.cz</a:t>
            </a:r>
          </a:p>
          <a:p>
            <a:pPr lvl="0"/>
            <a:r>
              <a:rPr lang="cs-CZ" sz="2000" dirty="0"/>
              <a:t>Velké karasy obecné od r. 1985 začíná nahrazovat karas stříbřitý</a:t>
            </a:r>
          </a:p>
          <a:p>
            <a:pPr lvl="0"/>
            <a:r>
              <a:rPr lang="cs-CZ" sz="2000" dirty="0"/>
              <a:t>Od r. 2010 naprosto dominuje</a:t>
            </a:r>
          </a:p>
          <a:p>
            <a:pPr lvl="0"/>
            <a:r>
              <a:rPr lang="cs-CZ" sz="2000" dirty="0"/>
              <a:t>Ulovení karase obecného v ČR většího než 35 cm je nyní naprostou raritou</a:t>
            </a:r>
            <a:endParaRPr lang="en-US" sz="2000" dirty="0"/>
          </a:p>
          <a:p>
            <a:pPr lvl="0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42257-0558-4191-B3A1-1ABC2439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82970"/>
            <a:ext cx="4536504" cy="4536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AE3DA-4BBF-4458-4111-C12E2DB060EC}"/>
              </a:ext>
            </a:extLst>
          </p:cNvPr>
          <p:cNvSpPr txBox="1"/>
          <p:nvPr/>
        </p:nvSpPr>
        <p:spPr>
          <a:xfrm>
            <a:off x="6184635" y="645745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Šmejkal et al. 2024, </a:t>
            </a:r>
            <a:r>
              <a:rPr lang="cs-CZ" dirty="0" err="1"/>
              <a:t>NeoBiota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45465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ký">
  <a:themeElements>
    <a:clrScheme name="Vlastní 7">
      <a:dk1>
        <a:srgbClr val="447A1C"/>
      </a:dk1>
      <a:lt1>
        <a:sysClr val="window" lastClr="FFFFFF"/>
      </a:lt1>
      <a:dk2>
        <a:srgbClr val="447A1C"/>
      </a:dk2>
      <a:lt2>
        <a:srgbClr val="447A1C"/>
      </a:lt2>
      <a:accent1>
        <a:srgbClr val="88D64F"/>
      </a:accent1>
      <a:accent2>
        <a:srgbClr val="C0504D"/>
      </a:accent2>
      <a:accent3>
        <a:srgbClr val="447A1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lnDef>
      <a:spPr>
        <a:ln>
          <a:solidFill>
            <a:srgbClr val="2A4B1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EC502D32E63144B615EBB5CB97951C" ma:contentTypeVersion="8" ma:contentTypeDescription="Vytvoří nový dokument" ma:contentTypeScope="" ma:versionID="95c9033d954dd9f8c714ff87e47b0415">
  <xsd:schema xmlns:xsd="http://www.w3.org/2001/XMLSchema" xmlns:xs="http://www.w3.org/2001/XMLSchema" xmlns:p="http://schemas.microsoft.com/office/2006/metadata/properties" xmlns:ns3="2c2e790b-d5bf-48a4-9ef3-ff140b6e162f" targetNamespace="http://schemas.microsoft.com/office/2006/metadata/properties" ma:root="true" ma:fieldsID="1b4467443471a16dcfacee0ea8baaee4" ns3:_="">
    <xsd:import namespace="2c2e790b-d5bf-48a4-9ef3-ff140b6e16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e790b-d5bf-48a4-9ef3-ff140b6e1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2B3528-FFA0-44D9-B1EF-E1E1CEA8A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2e790b-d5bf-48a4-9ef3-ff140b6e16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750DC1-A923-4976-8710-F768C89ED35E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c2e790b-d5bf-48a4-9ef3-ff140b6e162f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F994925-A35F-47B4-BC1F-12E7AF1A17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1211</Words>
  <Application>Microsoft Office PowerPoint</Application>
  <PresentationFormat>On-screen Show (4:3)</PresentationFormat>
  <Paragraphs>140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Franklin Gothic Book</vt:lpstr>
      <vt:lpstr>Times New Roman</vt:lpstr>
      <vt:lpstr>Wingdings 2</vt:lpstr>
      <vt:lpstr>Technický</vt:lpstr>
      <vt:lpstr>PowerPoint Presentation</vt:lpstr>
      <vt:lpstr>  Otočení propadu populace karase obecného v ČR: Výsledky občanské vědy „Zachraň Karase!“  </vt:lpstr>
      <vt:lpstr>PowerPoint Presentation</vt:lpstr>
      <vt:lpstr>Bronmark &amp; Miner, Science 1992</vt:lpstr>
      <vt:lpstr>Metapopulační fungování karase ve funkční nivě řeky</vt:lpstr>
      <vt:lpstr>Propad karase obecného v Evropě</vt:lpstr>
      <vt:lpstr>PowerPoint Presentation</vt:lpstr>
      <vt:lpstr>PowerPoint Presentation</vt:lpstr>
      <vt:lpstr>Úlovky Nej Nej v rodu karas</vt:lpstr>
      <vt:lpstr>Dopad karase stříbřitého na kondici karase obecného</vt:lpstr>
      <vt:lpstr>Kompetice o potravní zdroje</vt:lpstr>
      <vt:lpstr>Kompetice o potravní zdroje</vt:lpstr>
      <vt:lpstr>Kompetice o potravní zdroje</vt:lpstr>
      <vt:lpstr>Pozice karase obecného a stříbřitého v potravní pyramidě</vt:lpstr>
      <vt:lpstr>Jak k mizení karase obecného přispívá eutrofizace vod?</vt:lpstr>
      <vt:lpstr>PowerPoint Presentation</vt:lpstr>
      <vt:lpstr>Projekt Zachraň karase!</vt:lpstr>
      <vt:lpstr>PowerPoint Presentation</vt:lpstr>
      <vt:lpstr>PowerPoint Presentation</vt:lpstr>
      <vt:lpstr>Projekt Zachraň karase!</vt:lpstr>
      <vt:lpstr>V jakých vodách KO zůstává?</vt:lpstr>
      <vt:lpstr>Jak zaznamenat invazi karase stříbřitého u cílených lokalit?</vt:lpstr>
      <vt:lpstr>Jak zaznamenat invazi u cílených lokalit?</vt:lpstr>
      <vt:lpstr>Objevené lokality díky lidem</vt:lpstr>
      <vt:lpstr>PowerPoint Presentation</vt:lpstr>
      <vt:lpstr>PowerPoint Presentation</vt:lpstr>
      <vt:lpstr>Shrnutí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2020-09-18T08:46:54Z</dcterms:created>
  <dcterms:modified xsi:type="dcterms:W3CDTF">2024-03-19T09:08:02Z</dcterms:modified>
</cp:coreProperties>
</file>